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7" r:id="rId2"/>
    <p:sldId id="256" r:id="rId3"/>
    <p:sldId id="260" r:id="rId4"/>
    <p:sldId id="262" r:id="rId5"/>
    <p:sldId id="263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8" r:id="rId20"/>
    <p:sldId id="280" r:id="rId21"/>
    <p:sldId id="281" r:id="rId22"/>
    <p:sldId id="27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3" autoAdjust="0"/>
    <p:restoredTop sz="94660"/>
  </p:normalViewPr>
  <p:slideViewPr>
    <p:cSldViewPr snapToGrid="0">
      <p:cViewPr>
        <p:scale>
          <a:sx n="59" d="100"/>
          <a:sy n="59" d="100"/>
        </p:scale>
        <p:origin x="-1182" y="-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pPr/>
              <a:t>10/9/2014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10/9/2014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10/9/2014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10/9/2014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pPr/>
              <a:t>10/9/2014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10/9/2014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10/9/2014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10/9/2014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10/9/2014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10/9/2014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pPr/>
              <a:t>10/9/2014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pPr/>
              <a:t>10/9/2014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hcr.org/3ae68bf60.html" TargetMode="External"/><Relationship Id="rId2" Type="http://schemas.openxmlformats.org/officeDocument/2006/relationships/hyperlink" Target="http://www.unhcr.org/cgi-bin/texis/vtx/hom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rin.org/resources/treaties/CRC.asp?catName=International+Treatie" TargetMode="External"/><Relationship Id="rId4" Type="http://schemas.openxmlformats.org/officeDocument/2006/relationships/hyperlink" Target="http://www.unicef.org/violencestudy/pdf/refugee_children_guidelines_on_protection_and_care.pd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Country of the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second largest country in South America (after Brazil).</a:t>
            </a:r>
          </a:p>
          <a:p>
            <a:r>
              <a:rPr lang="en-US" dirty="0" smtClean="0"/>
              <a:t>An immigrant haven for Spanish, Italian, and German immigrants in the late 19</a:t>
            </a:r>
            <a:r>
              <a:rPr lang="en-US" baseline="30000" dirty="0" smtClean="0"/>
              <a:t>th</a:t>
            </a:r>
            <a:r>
              <a:rPr lang="en-US" dirty="0" smtClean="0"/>
              <a:t> century.</a:t>
            </a:r>
          </a:p>
          <a:p>
            <a:r>
              <a:rPr lang="en-US" dirty="0" smtClean="0"/>
              <a:t>30,000 people disappeared in a dirty war between 1976 and 1983.</a:t>
            </a:r>
          </a:p>
          <a:p>
            <a:r>
              <a:rPr lang="en-US" dirty="0" smtClean="0"/>
              <a:t>Latin America’s biggest exporter of food—wheat, corn, oats, rye, sunflowers.</a:t>
            </a:r>
          </a:p>
          <a:p>
            <a:r>
              <a:rPr lang="en-US" dirty="0" smtClean="0"/>
              <a:t>96% of their citizens are literate.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65909" y="4663440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dirty="0" smtClean="0"/>
              <a:t>Argentina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3347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645" y="2628178"/>
            <a:ext cx="10058400" cy="3931920"/>
          </a:xfrm>
        </p:spPr>
        <p:txBody>
          <a:bodyPr>
            <a:normAutofit/>
          </a:bodyPr>
          <a:lstStyle/>
          <a:p>
            <a:r>
              <a:rPr lang="en-US" dirty="0" smtClean="0"/>
              <a:t>United </a:t>
            </a:r>
            <a:r>
              <a:rPr lang="en-US" dirty="0"/>
              <a:t>Nations High Commissioner for Refugees (</a:t>
            </a:r>
            <a:r>
              <a:rPr lang="en-US" dirty="0" smtClean="0"/>
              <a:t>UNHCR)--1950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UNHCR </a:t>
            </a:r>
            <a:r>
              <a:rPr lang="en-US" dirty="0"/>
              <a:t>Policy on Refugee Children was established in </a:t>
            </a:r>
            <a:r>
              <a:rPr lang="en-US" dirty="0" smtClean="0"/>
              <a:t>1993.</a:t>
            </a:r>
          </a:p>
          <a:p>
            <a:r>
              <a:rPr lang="en-US" dirty="0" smtClean="0"/>
              <a:t>Donations </a:t>
            </a:r>
            <a:r>
              <a:rPr lang="en-US" dirty="0"/>
              <a:t>and suggestions from the </a:t>
            </a:r>
            <a:r>
              <a:rPr lang="en-US" dirty="0" smtClean="0"/>
              <a:t>United Nations </a:t>
            </a:r>
            <a:r>
              <a:rPr lang="en-US" dirty="0"/>
              <a:t>and third party organizations fund resettlement and reintegration programs. </a:t>
            </a:r>
          </a:p>
          <a:p>
            <a:r>
              <a:rPr lang="en-US" dirty="0"/>
              <a:t>The UNHCR </a:t>
            </a:r>
            <a:r>
              <a:rPr lang="en-US" dirty="0" smtClean="0"/>
              <a:t>helps migrants </a:t>
            </a:r>
            <a:r>
              <a:rPr lang="en-US" dirty="0"/>
              <a:t>that </a:t>
            </a:r>
            <a:r>
              <a:rPr lang="en-US" dirty="0" smtClean="0"/>
              <a:t>leave their </a:t>
            </a:r>
            <a:r>
              <a:rPr lang="en-US" dirty="0"/>
              <a:t>homeland because of persecution, armed </a:t>
            </a:r>
            <a:r>
              <a:rPr lang="en-US" dirty="0" smtClean="0"/>
              <a:t>conflict </a:t>
            </a:r>
            <a:r>
              <a:rPr lang="en-US" dirty="0"/>
              <a:t>and national disaster. </a:t>
            </a:r>
          </a:p>
        </p:txBody>
      </p:sp>
      <p:pic>
        <p:nvPicPr>
          <p:cNvPr id="8194" name="Picture 2" descr="About 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45" y="375238"/>
            <a:ext cx="5790688" cy="2252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ungeorgia.ge/images/4815unhcr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4" y="4475831"/>
            <a:ext cx="1624129" cy="19080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7867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Action?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Protection. </a:t>
            </a:r>
            <a:r>
              <a:rPr lang="en-US" dirty="0" smtClean="0"/>
              <a:t>It </a:t>
            </a:r>
            <a:r>
              <a:rPr lang="en-US" dirty="0"/>
              <a:t>is </a:t>
            </a:r>
            <a:r>
              <a:rPr lang="en-US" dirty="0" smtClean="0"/>
              <a:t>necessary </a:t>
            </a:r>
            <a:r>
              <a:rPr lang="en-US" dirty="0"/>
              <a:t>to provide </a:t>
            </a:r>
            <a:r>
              <a:rPr lang="en-US" dirty="0" smtClean="0"/>
              <a:t>refugee children with </a:t>
            </a:r>
            <a:r>
              <a:rPr lang="en-US" dirty="0"/>
              <a:t>food, water, and medical attention. It is also imperative that </a:t>
            </a:r>
            <a:r>
              <a:rPr lang="en-US" dirty="0" smtClean="0"/>
              <a:t>they receive </a:t>
            </a:r>
            <a:r>
              <a:rPr lang="en-US" dirty="0"/>
              <a:t>therapy to subdue the psychological effects of a difficult childhood. How can we make sure that </a:t>
            </a:r>
            <a:r>
              <a:rPr lang="en-US" dirty="0" smtClean="0"/>
              <a:t>there </a:t>
            </a:r>
            <a:r>
              <a:rPr lang="en-US" dirty="0"/>
              <a:t>are adequate supplies for all refugees? In what ways can we alleviate post-traumatic stress in </a:t>
            </a:r>
            <a:r>
              <a:rPr lang="en-US" dirty="0" smtClean="0"/>
              <a:t>young </a:t>
            </a:r>
            <a:r>
              <a:rPr lang="en-US" dirty="0"/>
              <a:t>children?</a:t>
            </a:r>
          </a:p>
          <a:p>
            <a:r>
              <a:rPr lang="en-US" dirty="0" smtClean="0"/>
              <a:t>Aid</a:t>
            </a:r>
            <a:r>
              <a:rPr lang="en-US" dirty="0"/>
              <a:t>. </a:t>
            </a:r>
            <a:r>
              <a:rPr lang="en-US" dirty="0" smtClean="0"/>
              <a:t>Children must receive medical attention. They must </a:t>
            </a:r>
            <a:r>
              <a:rPr lang="en-US" dirty="0"/>
              <a:t>be educated regarding primary </a:t>
            </a:r>
            <a:r>
              <a:rPr lang="en-US" dirty="0" smtClean="0"/>
              <a:t>subjects. Do </a:t>
            </a:r>
            <a:r>
              <a:rPr lang="en-US" dirty="0"/>
              <a:t>refugee children have access to </a:t>
            </a:r>
            <a:r>
              <a:rPr lang="en-US" dirty="0" smtClean="0"/>
              <a:t>social </a:t>
            </a:r>
            <a:r>
              <a:rPr lang="en-US" dirty="0"/>
              <a:t>services? Are the teachers, medical staff and program directors trained to support children with </a:t>
            </a:r>
            <a:r>
              <a:rPr lang="en-US" dirty="0" smtClean="0"/>
              <a:t>severe distress?</a:t>
            </a:r>
            <a:endParaRPr lang="en-US" dirty="0"/>
          </a:p>
          <a:p>
            <a:r>
              <a:rPr lang="en-US" dirty="0" smtClean="0"/>
              <a:t>Reintegration</a:t>
            </a:r>
            <a:r>
              <a:rPr lang="en-US" dirty="0"/>
              <a:t>. Refugee children should be reintegrated back into society after </a:t>
            </a:r>
            <a:r>
              <a:rPr lang="en-US" dirty="0" smtClean="0"/>
              <a:t>receiving </a:t>
            </a:r>
            <a:r>
              <a:rPr lang="en-US" dirty="0"/>
              <a:t>aid and education so they can become independent and self-sufficient. </a:t>
            </a:r>
            <a:r>
              <a:rPr lang="en-US" dirty="0" smtClean="0"/>
              <a:t>There </a:t>
            </a:r>
            <a:r>
              <a:rPr lang="en-US" dirty="0"/>
              <a:t>must be facilities assisting with relapse and distress to aid former </a:t>
            </a:r>
            <a:r>
              <a:rPr lang="en-US" dirty="0" smtClean="0"/>
              <a:t>refugees </a:t>
            </a:r>
            <a:r>
              <a:rPr lang="en-US" dirty="0"/>
              <a:t>as well. How can we encourage former refugee children to further </a:t>
            </a:r>
            <a:r>
              <a:rPr lang="en-US" dirty="0" smtClean="0"/>
              <a:t>their education or </a:t>
            </a:r>
            <a:r>
              <a:rPr lang="en-US" dirty="0"/>
              <a:t>continue with vocational training? </a:t>
            </a:r>
            <a:r>
              <a:rPr lang="en-US" dirty="0" smtClean="0"/>
              <a:t>What </a:t>
            </a:r>
            <a:r>
              <a:rPr lang="en-US" dirty="0"/>
              <a:t>opportunities can we provide for refugees for jobs, </a:t>
            </a:r>
            <a:r>
              <a:rPr lang="en-US" dirty="0" smtClean="0"/>
              <a:t>shelter</a:t>
            </a:r>
            <a:r>
              <a:rPr lang="en-US" dirty="0"/>
              <a:t>, recreation, and other areas? </a:t>
            </a:r>
          </a:p>
        </p:txBody>
      </p:sp>
    </p:spTree>
    <p:extLst>
      <p:ext uri="{BB962C8B-B14F-4D97-AF65-F5344CB8AC3E}">
        <p14:creationId xmlns="" xmlns:p14="http://schemas.microsoft.com/office/powerpoint/2010/main" val="206836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307" y="1067896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This is what a Model UN </a:t>
            </a:r>
            <a:r>
              <a:rPr lang="en-US" dirty="0" smtClean="0"/>
              <a:t>session would </a:t>
            </a:r>
            <a:r>
              <a:rPr lang="en-US" dirty="0" smtClean="0"/>
              <a:t>work towards</a:t>
            </a:r>
            <a:endParaRPr lang="en-US" dirty="0"/>
          </a:p>
        </p:txBody>
      </p:sp>
      <p:pic>
        <p:nvPicPr>
          <p:cNvPr id="9218" name="Picture 2" descr="http://www.cgc.maricopa.edu/Students/studentlife/clubs/modelun/PublishingImages/488px-Small_Flag_of_the_United_Nations_ZP_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223" y="2859987"/>
            <a:ext cx="3078568" cy="30785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9624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Step: Assignment for Wednesday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DUE ON WEDNESDAY, OCTOBER 15</a:t>
            </a:r>
          </a:p>
          <a:p>
            <a:r>
              <a:rPr lang="en-US" dirty="0" smtClean="0"/>
              <a:t>Work with partner to research your given country</a:t>
            </a:r>
          </a:p>
          <a:p>
            <a:r>
              <a:rPr lang="en-US" b="1" dirty="0" smtClean="0"/>
              <a:t>Fill out </a:t>
            </a:r>
            <a:r>
              <a:rPr lang="en-US" dirty="0" smtClean="0"/>
              <a:t>country sheet (both of you should hand in separate country sheets, even though you can share information)</a:t>
            </a:r>
          </a:p>
          <a:p>
            <a:r>
              <a:rPr lang="en-US" b="1" dirty="0" smtClean="0"/>
              <a:t>On back of country sheet, </a:t>
            </a:r>
            <a:r>
              <a:rPr lang="en-US" dirty="0" smtClean="0"/>
              <a:t>write down some information that you found about your country specifically regarding refugee children.</a:t>
            </a:r>
            <a:endParaRPr lang="en-US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10173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829" y="930728"/>
            <a:ext cx="10058400" cy="5479869"/>
          </a:xfrm>
        </p:spPr>
        <p:txBody>
          <a:bodyPr/>
          <a:lstStyle/>
          <a:p>
            <a:r>
              <a:rPr lang="en-US" dirty="0" smtClean="0"/>
              <a:t>United States</a:t>
            </a:r>
          </a:p>
          <a:p>
            <a:r>
              <a:rPr lang="en-US" dirty="0" smtClean="0"/>
              <a:t>Mexico</a:t>
            </a:r>
            <a:endParaRPr lang="en-US" dirty="0"/>
          </a:p>
          <a:p>
            <a:r>
              <a:rPr lang="en-US" dirty="0" smtClean="0"/>
              <a:t>Poland</a:t>
            </a:r>
          </a:p>
          <a:p>
            <a:r>
              <a:rPr lang="en-US" dirty="0" smtClean="0"/>
              <a:t>Libya</a:t>
            </a:r>
          </a:p>
          <a:p>
            <a:r>
              <a:rPr lang="en-US" dirty="0" smtClean="0"/>
              <a:t>Uzbekistan</a:t>
            </a:r>
          </a:p>
          <a:p>
            <a:r>
              <a:rPr lang="en-US" dirty="0" smtClean="0"/>
              <a:t>Haiti</a:t>
            </a:r>
          </a:p>
          <a:p>
            <a:r>
              <a:rPr lang="en-US" dirty="0" smtClean="0"/>
              <a:t>United Kingdom</a:t>
            </a:r>
          </a:p>
          <a:p>
            <a:r>
              <a:rPr lang="en-US" dirty="0" smtClean="0"/>
              <a:t>Chad </a:t>
            </a:r>
          </a:p>
          <a:p>
            <a:r>
              <a:rPr lang="en-US" dirty="0" smtClean="0"/>
              <a:t>Germany</a:t>
            </a:r>
          </a:p>
          <a:p>
            <a:r>
              <a:rPr lang="en-US" dirty="0" smtClean="0"/>
              <a:t>Vietnam</a:t>
            </a:r>
          </a:p>
          <a:p>
            <a:r>
              <a:rPr lang="en-US" dirty="0" smtClean="0"/>
              <a:t>Greece</a:t>
            </a:r>
          </a:p>
          <a:p>
            <a:r>
              <a:rPr lang="en-US" dirty="0" smtClean="0"/>
              <a:t>South Africa</a:t>
            </a:r>
          </a:p>
          <a:p>
            <a:r>
              <a:rPr lang="en-US" dirty="0" smtClean="0"/>
              <a:t>New Zealand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4766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UNHCR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www.unhcr.org/cgi-bin/texis/vtx/home</a:t>
            </a:r>
            <a:endParaRPr lang="en-US" dirty="0"/>
          </a:p>
          <a:p>
            <a:r>
              <a:rPr lang="en-US" dirty="0" smtClean="0"/>
              <a:t>UNHCR's </a:t>
            </a:r>
            <a:r>
              <a:rPr lang="en-US" dirty="0"/>
              <a:t>policy and guidelines on refugee children: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www.unhcr.org/3ae68bf60.html</a:t>
            </a:r>
            <a:endParaRPr lang="en-US" dirty="0" smtClean="0"/>
          </a:p>
          <a:p>
            <a:r>
              <a:rPr lang="en-US" dirty="0" smtClean="0"/>
              <a:t>UNICEF </a:t>
            </a:r>
            <a:r>
              <a:rPr lang="en-US" dirty="0"/>
              <a:t>– Refugee children, guidelines on protection and care: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www.unicef.org/violencestudy/pdf/refugee_children_guidelines_on_protection_and_care.pdf</a:t>
            </a:r>
            <a:endParaRPr lang="en-US" dirty="0" smtClean="0"/>
          </a:p>
          <a:p>
            <a:r>
              <a:rPr lang="en-US" dirty="0" smtClean="0"/>
              <a:t>Convention </a:t>
            </a:r>
            <a:r>
              <a:rPr lang="en-US" dirty="0"/>
              <a:t>on the Rights of the Child</a:t>
            </a:r>
            <a:r>
              <a:rPr lang="en-US" dirty="0" smtClean="0"/>
              <a:t>: 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www.crin.org/resources/treaties/CRC.asp?catName=International+Treatie</a:t>
            </a:r>
            <a:endParaRPr lang="en-US" dirty="0" smtClean="0"/>
          </a:p>
          <a:p>
            <a:r>
              <a:rPr lang="en-US" dirty="0" smtClean="0"/>
              <a:t>Go to website for more possible resources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5964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14294"/>
            <a:ext cx="10058400" cy="1371600"/>
          </a:xfrm>
        </p:spPr>
        <p:txBody>
          <a:bodyPr/>
          <a:lstStyle/>
          <a:p>
            <a:pPr algn="ctr"/>
            <a:r>
              <a:rPr lang="en-US" dirty="0" smtClean="0"/>
              <a:t>ANY QUESTIONS?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309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225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082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absence of a family structure disrupts their </a:t>
            </a:r>
            <a:r>
              <a:rPr lang="en-US" dirty="0" smtClean="0"/>
              <a:t>sense </a:t>
            </a:r>
            <a:r>
              <a:rPr lang="en-US" dirty="0"/>
              <a:t>of </a:t>
            </a:r>
            <a:r>
              <a:rPr lang="en-US" dirty="0" smtClean="0"/>
              <a:t>security</a:t>
            </a:r>
          </a:p>
          <a:p>
            <a:r>
              <a:rPr lang="en-US" dirty="0" smtClean="0"/>
              <a:t>Need to be protected and educated. </a:t>
            </a:r>
          </a:p>
          <a:p>
            <a:r>
              <a:rPr lang="en-US" dirty="0" smtClean="0"/>
              <a:t>Refugee </a:t>
            </a:r>
            <a:r>
              <a:rPr lang="en-US" dirty="0"/>
              <a:t>children not </a:t>
            </a:r>
            <a:r>
              <a:rPr lang="en-US" dirty="0" smtClean="0"/>
              <a:t>only </a:t>
            </a:r>
            <a:r>
              <a:rPr lang="en-US" dirty="0"/>
              <a:t>are deprived of a permanent home, but </a:t>
            </a:r>
            <a:r>
              <a:rPr lang="en-US" dirty="0" smtClean="0"/>
              <a:t>also of </a:t>
            </a:r>
            <a:r>
              <a:rPr lang="en-US" dirty="0"/>
              <a:t>a </a:t>
            </a:r>
            <a:r>
              <a:rPr lang="en-US" dirty="0" smtClean="0"/>
              <a:t>stable lifestyle</a:t>
            </a:r>
            <a:r>
              <a:rPr lang="en-US" dirty="0"/>
              <a:t>.</a:t>
            </a:r>
          </a:p>
        </p:txBody>
      </p:sp>
      <p:pic>
        <p:nvPicPr>
          <p:cNvPr id="7170" name="Picture 2" descr="https://assets.digital.cabinet-office.gov.uk/government/uploads/system/uploads/image_data/file/7127/s300_Syrian-refugees-in-Jordan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4177664"/>
            <a:ext cx="2857500" cy="1857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0303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Sample Topic: Refugee Children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119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absence </a:t>
            </a:r>
            <a:r>
              <a:rPr lang="en-US" dirty="0"/>
              <a:t>of </a:t>
            </a:r>
            <a:r>
              <a:rPr lang="en-US" dirty="0" smtClean="0"/>
              <a:t>family </a:t>
            </a:r>
            <a:r>
              <a:rPr lang="en-US" dirty="0"/>
              <a:t>structure disrupts </a:t>
            </a:r>
            <a:r>
              <a:rPr lang="en-US" dirty="0" smtClean="0"/>
              <a:t>sense </a:t>
            </a:r>
            <a:r>
              <a:rPr lang="en-US" dirty="0"/>
              <a:t>of </a:t>
            </a:r>
            <a:r>
              <a:rPr lang="en-US" dirty="0" smtClean="0"/>
              <a:t>security</a:t>
            </a:r>
          </a:p>
          <a:p>
            <a:r>
              <a:rPr lang="en-US" dirty="0" smtClean="0"/>
              <a:t>protected and educated. </a:t>
            </a:r>
          </a:p>
          <a:p>
            <a:r>
              <a:rPr lang="en-US" dirty="0" smtClean="0"/>
              <a:t>deprived </a:t>
            </a:r>
            <a:r>
              <a:rPr lang="en-US" dirty="0"/>
              <a:t>of </a:t>
            </a:r>
            <a:r>
              <a:rPr lang="en-US" dirty="0" smtClean="0"/>
              <a:t>stable lifestyle</a:t>
            </a:r>
            <a:r>
              <a:rPr lang="en-US" dirty="0"/>
              <a:t>.</a:t>
            </a:r>
          </a:p>
        </p:txBody>
      </p:sp>
      <p:pic>
        <p:nvPicPr>
          <p:cNvPr id="7170" name="Picture 2" descr="https://assets.digital.cabinet-office.gov.uk/government/uploads/system/uploads/image_data/file/7127/s300_Syrian-refugees-in-Jordan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3883750"/>
            <a:ext cx="2857500" cy="1857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6511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is the problem we are tackling?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</a:t>
            </a:r>
            <a:r>
              <a:rPr lang="en-US" dirty="0"/>
              <a:t>nations do not </a:t>
            </a:r>
            <a:r>
              <a:rPr lang="en-US" dirty="0" smtClean="0"/>
              <a:t>have plans or any </a:t>
            </a:r>
            <a:r>
              <a:rPr lang="en-US" dirty="0"/>
              <a:t>resources </a:t>
            </a:r>
            <a:r>
              <a:rPr lang="en-US" dirty="0" smtClean="0"/>
              <a:t>devoted to the increasing </a:t>
            </a:r>
            <a:r>
              <a:rPr lang="en-US" dirty="0"/>
              <a:t>number of refugees </a:t>
            </a:r>
            <a:r>
              <a:rPr lang="en-US" dirty="0" smtClean="0"/>
              <a:t>arriving in </a:t>
            </a:r>
            <a:r>
              <a:rPr lang="en-US" dirty="0"/>
              <a:t>their countries. It is </a:t>
            </a:r>
            <a:r>
              <a:rPr lang="en-US" dirty="0" smtClean="0"/>
              <a:t>necessary for </a:t>
            </a:r>
            <a:r>
              <a:rPr lang="en-US" dirty="0"/>
              <a:t>governments to set aside </a:t>
            </a:r>
            <a:r>
              <a:rPr lang="en-US" dirty="0" smtClean="0"/>
              <a:t>funds </a:t>
            </a:r>
            <a:r>
              <a:rPr lang="en-US" dirty="0"/>
              <a:t>and resources to provide refugees with food, water, shelter, medical assistance and education. </a:t>
            </a:r>
            <a:endParaRPr lang="en-US" dirty="0" smtClean="0"/>
          </a:p>
          <a:p>
            <a:r>
              <a:rPr lang="en-US" dirty="0" smtClean="0"/>
              <a:t>Refugee children </a:t>
            </a:r>
            <a:r>
              <a:rPr lang="en-US" dirty="0"/>
              <a:t>specifically need therapy and counseling to cope with the conflict and danger they experienced in their </a:t>
            </a:r>
            <a:r>
              <a:rPr lang="en-US" dirty="0" smtClean="0"/>
              <a:t>past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ultimate goal is to provide permanent shelter and a stable lifestyle to refugee children and their families. </a:t>
            </a:r>
            <a:endParaRPr lang="en-US" dirty="0" smtClean="0"/>
          </a:p>
          <a:p>
            <a:r>
              <a:rPr lang="en-US" dirty="0"/>
              <a:t>Many organizations such as the United Nations Children’s Fund (UNICEF) exist to provide refugee children across the globe with basic necessities such as healthcare, nutrition, education, shelter, and emergency relief.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7059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</a:t>
            </a:r>
            <a:r>
              <a:rPr lang="en-US" dirty="0"/>
              <a:t>nations </a:t>
            </a:r>
            <a:r>
              <a:rPr lang="en-US" dirty="0" smtClean="0"/>
              <a:t>don’t have plans or any </a:t>
            </a:r>
            <a:r>
              <a:rPr lang="en-US" dirty="0"/>
              <a:t>resources </a:t>
            </a:r>
            <a:r>
              <a:rPr lang="en-US" dirty="0" smtClean="0"/>
              <a:t>devoted. Must set aside funds for food</a:t>
            </a:r>
            <a:r>
              <a:rPr lang="en-US" dirty="0"/>
              <a:t>, water, shelter, medical assistance and education. </a:t>
            </a:r>
            <a:endParaRPr lang="en-US" dirty="0" smtClean="0"/>
          </a:p>
          <a:p>
            <a:r>
              <a:rPr lang="en-US" dirty="0" smtClean="0"/>
              <a:t>Kids need </a:t>
            </a:r>
            <a:r>
              <a:rPr lang="en-US" dirty="0"/>
              <a:t>therapy and counseling to cope with </a:t>
            </a:r>
            <a:r>
              <a:rPr lang="en-US" dirty="0" smtClean="0"/>
              <a:t>conflict </a:t>
            </a:r>
          </a:p>
          <a:p>
            <a:r>
              <a:rPr lang="en-US" dirty="0" smtClean="0"/>
              <a:t>ultimate </a:t>
            </a:r>
            <a:r>
              <a:rPr lang="en-US" dirty="0" err="1" smtClean="0"/>
              <a:t>goal</a:t>
            </a:r>
            <a:r>
              <a:rPr lang="en-US" dirty="0" err="1" smtClean="0">
                <a:sym typeface="Wingdings" panose="05000000000000000000" pitchFamily="2" charset="2"/>
              </a:rPr>
              <a:t></a:t>
            </a:r>
            <a:r>
              <a:rPr lang="en-US" dirty="0" err="1" smtClean="0"/>
              <a:t>provide</a:t>
            </a:r>
            <a:r>
              <a:rPr lang="en-US" dirty="0" smtClean="0"/>
              <a:t> </a:t>
            </a:r>
            <a:r>
              <a:rPr lang="en-US" dirty="0"/>
              <a:t>permanent shelter and </a:t>
            </a:r>
            <a:r>
              <a:rPr lang="en-US" dirty="0" smtClean="0"/>
              <a:t>stable </a:t>
            </a:r>
            <a:r>
              <a:rPr lang="en-US" dirty="0"/>
              <a:t>lifestyle </a:t>
            </a:r>
            <a:endParaRPr lang="en-US" dirty="0" smtClean="0"/>
          </a:p>
          <a:p>
            <a:r>
              <a:rPr lang="en-US" dirty="0" smtClean="0"/>
              <a:t>Organizations like UNICEF provide </a:t>
            </a:r>
            <a:r>
              <a:rPr lang="en-US" dirty="0"/>
              <a:t>refugee </a:t>
            </a:r>
            <a:r>
              <a:rPr lang="en-US" dirty="0" smtClean="0"/>
              <a:t>kids with </a:t>
            </a:r>
            <a:r>
              <a:rPr lang="en-US" dirty="0"/>
              <a:t>basic </a:t>
            </a:r>
            <a:r>
              <a:rPr lang="en-US" dirty="0" smtClean="0"/>
              <a:t>necessities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133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4572000"/>
            <a:ext cx="10058400" cy="146304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"What are your hopes for them?"</a:t>
            </a:r>
            <a:br>
              <a:rPr lang="en-US" dirty="0"/>
            </a:br>
            <a:r>
              <a:rPr lang="en-US" dirty="0"/>
              <a:t>"We left our hopes back in Syria."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Zaatari</a:t>
            </a:r>
            <a:r>
              <a:rPr lang="en-US" dirty="0"/>
              <a:t> Refugee Camp, Jordan)</a:t>
            </a:r>
          </a:p>
        </p:txBody>
      </p:sp>
      <p:pic>
        <p:nvPicPr>
          <p:cNvPr id="2050" name="Picture 2" descr="https://scontent-a-vie.xx.fbcdn.net/hphotos-xpf1/t31.0-8/p180x540/10535599_744310955643007_7863822118464300748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251" y="440893"/>
            <a:ext cx="5827713" cy="38851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2311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842" y="4700337"/>
            <a:ext cx="10058400" cy="146304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"All day they do is cry for home</a:t>
            </a:r>
            <a:r>
              <a:rPr lang="en-US" dirty="0" smtClean="0"/>
              <a:t>,“</a:t>
            </a:r>
          </a:p>
          <a:p>
            <a:pPr marL="0" indent="0" algn="ctr">
              <a:buNone/>
            </a:pPr>
            <a:r>
              <a:rPr lang="en-US" dirty="0"/>
              <a:t>(</a:t>
            </a:r>
            <a:r>
              <a:rPr lang="en-US" dirty="0" err="1"/>
              <a:t>Dohuk</a:t>
            </a:r>
            <a:r>
              <a:rPr lang="en-US" dirty="0"/>
              <a:t>, Iraq)</a:t>
            </a:r>
          </a:p>
        </p:txBody>
      </p:sp>
      <p:pic>
        <p:nvPicPr>
          <p:cNvPr id="3074" name="Picture 2" descr="https://fbcdn-sphotos-c-a.akamaihd.net/hphotos-ak-xap1/t31.0-8/p180x540/10329827_739171842823585_2460000615889728141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87" y="560916"/>
            <a:ext cx="6016625" cy="40110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3564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697480"/>
            <a:ext cx="10058400" cy="1371600"/>
          </a:xfrm>
        </p:spPr>
        <p:txBody>
          <a:bodyPr/>
          <a:lstStyle/>
          <a:p>
            <a:pPr algn="ctr"/>
            <a:r>
              <a:rPr lang="en-US" dirty="0" smtClean="0"/>
              <a:t>What are refugees?</a:t>
            </a:r>
            <a:endParaRPr lang="en-US" dirty="0"/>
          </a:p>
        </p:txBody>
      </p:sp>
      <p:pic>
        <p:nvPicPr>
          <p:cNvPr id="4098" name="Picture 2" descr="http://www.onislam.net/english/oimedia/onislamen/images/mainimages/iraqi-refuge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136" y="398272"/>
            <a:ext cx="3359727" cy="2299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wsglobal.org/assets/images/stories/2012-12-refugees-kenya-620-6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544" y="3766256"/>
            <a:ext cx="3976255" cy="24049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upload.wikimedia.org/wikipedia/commons/a/a3/Working_with_UNHCR_to_help_refugees_in_South_Sudan_(697252872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189" y="4212296"/>
            <a:ext cx="2420983" cy="18157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2861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Refugees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Individuals </a:t>
            </a:r>
            <a:r>
              <a:rPr lang="en-US" dirty="0"/>
              <a:t>who have been forced out of their homes and their countries </a:t>
            </a:r>
            <a:r>
              <a:rPr lang="en-US" dirty="0" smtClean="0"/>
              <a:t>due </a:t>
            </a:r>
            <a:r>
              <a:rPr lang="en-US" dirty="0"/>
              <a:t>to conflict or natural disasters. </a:t>
            </a:r>
            <a:endParaRPr lang="en-US" dirty="0" smtClean="0"/>
          </a:p>
          <a:p>
            <a:r>
              <a:rPr lang="en-US" dirty="0" smtClean="0"/>
              <a:t>Refugees </a:t>
            </a:r>
            <a:r>
              <a:rPr lang="en-US" dirty="0"/>
              <a:t>are </a:t>
            </a:r>
            <a:r>
              <a:rPr lang="en-US" dirty="0" smtClean="0"/>
              <a:t>very vulnerable </a:t>
            </a:r>
            <a:r>
              <a:rPr lang="en-US" dirty="0"/>
              <a:t>and face challenges to their </a:t>
            </a:r>
            <a:r>
              <a:rPr lang="en-US" dirty="0" smtClean="0"/>
              <a:t>personal </a:t>
            </a:r>
            <a:r>
              <a:rPr lang="en-US" dirty="0"/>
              <a:t>security, </a:t>
            </a:r>
            <a:r>
              <a:rPr lang="en-US" dirty="0" smtClean="0"/>
              <a:t>economic stability, </a:t>
            </a:r>
            <a:r>
              <a:rPr lang="en-US" dirty="0"/>
              <a:t>and </a:t>
            </a:r>
            <a:r>
              <a:rPr lang="en-US" dirty="0" smtClean="0"/>
              <a:t>health.</a:t>
            </a:r>
          </a:p>
          <a:p>
            <a:r>
              <a:rPr lang="en-US" dirty="0" smtClean="0"/>
              <a:t>The </a:t>
            </a:r>
            <a:r>
              <a:rPr lang="en-US" dirty="0"/>
              <a:t>children of refugees are especially vulnerable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122" name="Picture 2" descr="http://resources2.news.com.au/images/2010/12/31/1225979/675974-refuge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3955284"/>
            <a:ext cx="4054475" cy="22829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2885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25" y="3080994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problems do refugee children face?</a:t>
            </a:r>
            <a:endParaRPr lang="en-US" dirty="0"/>
          </a:p>
        </p:txBody>
      </p:sp>
      <p:pic>
        <p:nvPicPr>
          <p:cNvPr id="6146" name="Picture 2" descr="http://www.globalpost.com/sites/default/files/imagecache/gp3_slideshow_large/kenyan_refugee_drought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503" y="563191"/>
            <a:ext cx="3779611" cy="2517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.telegraph.co.uk/multimedia/archive/02402/syria-children_240233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83" y="4049486"/>
            <a:ext cx="3444870" cy="2150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4089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absence of a family structure disrupts their </a:t>
            </a:r>
            <a:r>
              <a:rPr lang="en-US" dirty="0" smtClean="0"/>
              <a:t>sense </a:t>
            </a:r>
            <a:r>
              <a:rPr lang="en-US" dirty="0"/>
              <a:t>of </a:t>
            </a:r>
            <a:r>
              <a:rPr lang="en-US" dirty="0" smtClean="0"/>
              <a:t>security</a:t>
            </a:r>
          </a:p>
          <a:p>
            <a:r>
              <a:rPr lang="en-US" dirty="0" smtClean="0"/>
              <a:t>Need to be protected and educated. </a:t>
            </a:r>
          </a:p>
          <a:p>
            <a:r>
              <a:rPr lang="en-US" dirty="0" smtClean="0"/>
              <a:t>Refugee </a:t>
            </a:r>
            <a:r>
              <a:rPr lang="en-US" dirty="0"/>
              <a:t>children not </a:t>
            </a:r>
            <a:r>
              <a:rPr lang="en-US" dirty="0" smtClean="0"/>
              <a:t>only </a:t>
            </a:r>
            <a:r>
              <a:rPr lang="en-US" dirty="0"/>
              <a:t>are deprived of a permanent home, but </a:t>
            </a:r>
            <a:r>
              <a:rPr lang="en-US" dirty="0" smtClean="0"/>
              <a:t>also of </a:t>
            </a:r>
            <a:r>
              <a:rPr lang="en-US" dirty="0"/>
              <a:t>a </a:t>
            </a:r>
            <a:r>
              <a:rPr lang="en-US" dirty="0" smtClean="0"/>
              <a:t>stable lifestyle</a:t>
            </a:r>
            <a:r>
              <a:rPr lang="en-US" dirty="0"/>
              <a:t>.</a:t>
            </a:r>
          </a:p>
        </p:txBody>
      </p:sp>
      <p:pic>
        <p:nvPicPr>
          <p:cNvPr id="7170" name="Picture 2" descr="https://assets.digital.cabinet-office.gov.uk/government/uploads/system/uploads/image_data/file/7127/s300_Syrian-refugees-in-Jordan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4177664"/>
            <a:ext cx="2857500" cy="1857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1446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is the problem we are tackling?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</a:t>
            </a:r>
            <a:r>
              <a:rPr lang="en-US" dirty="0"/>
              <a:t>nations do not </a:t>
            </a:r>
            <a:r>
              <a:rPr lang="en-US" dirty="0" smtClean="0"/>
              <a:t>have plans or any </a:t>
            </a:r>
            <a:r>
              <a:rPr lang="en-US" dirty="0"/>
              <a:t>resources </a:t>
            </a:r>
            <a:r>
              <a:rPr lang="en-US" dirty="0" smtClean="0"/>
              <a:t>devoted to the increasing </a:t>
            </a:r>
            <a:r>
              <a:rPr lang="en-US" dirty="0"/>
              <a:t>number of refugees </a:t>
            </a:r>
            <a:r>
              <a:rPr lang="en-US" dirty="0" smtClean="0"/>
              <a:t>arriving in </a:t>
            </a:r>
            <a:r>
              <a:rPr lang="en-US" dirty="0"/>
              <a:t>their countries. It is </a:t>
            </a:r>
            <a:r>
              <a:rPr lang="en-US" dirty="0" smtClean="0"/>
              <a:t>necessary for </a:t>
            </a:r>
            <a:r>
              <a:rPr lang="en-US" dirty="0"/>
              <a:t>governments to set aside </a:t>
            </a:r>
            <a:r>
              <a:rPr lang="en-US" dirty="0" smtClean="0"/>
              <a:t>funds </a:t>
            </a:r>
            <a:r>
              <a:rPr lang="en-US" dirty="0"/>
              <a:t>and resources to provide refugees with food, water, shelter, medical assistance and education. </a:t>
            </a:r>
            <a:endParaRPr lang="en-US" dirty="0" smtClean="0"/>
          </a:p>
          <a:p>
            <a:r>
              <a:rPr lang="en-US" dirty="0" smtClean="0"/>
              <a:t>Refugee children </a:t>
            </a:r>
            <a:r>
              <a:rPr lang="en-US" dirty="0"/>
              <a:t>specifically need therapy and counseling to cope with the conflict and danger they experienced in their </a:t>
            </a:r>
            <a:r>
              <a:rPr lang="en-US" dirty="0" smtClean="0"/>
              <a:t>past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ultimate goal is to provide permanent shelter and a stable lifestyle to refugee children and their families. </a:t>
            </a:r>
            <a:endParaRPr lang="en-US" dirty="0" smtClean="0"/>
          </a:p>
          <a:p>
            <a:r>
              <a:rPr lang="en-US" dirty="0"/>
              <a:t>Many organizations such as the United Nations Children’s Fund (UNICEF) exist to provide refugee children across the globe with basic necessities such as healthcare, nutrition, education, shelter, and emergency relief.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8901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TC103457510[[fn=Savon]]</Template>
  <TotalTime>207</TotalTime>
  <Words>941</Words>
  <Application>Microsoft Office PowerPoint</Application>
  <PresentationFormat>Personalizado</PresentationFormat>
  <Paragraphs>76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Savon</vt:lpstr>
      <vt:lpstr>Country of the Day</vt:lpstr>
      <vt:lpstr>Sample Topic: Refugee Children</vt:lpstr>
      <vt:lpstr>Diapositiva 3</vt:lpstr>
      <vt:lpstr>Diapositiva 4</vt:lpstr>
      <vt:lpstr>What are refugees?</vt:lpstr>
      <vt:lpstr>Refugees</vt:lpstr>
      <vt:lpstr>What problems do refugee children face?</vt:lpstr>
      <vt:lpstr>Diapositiva 8</vt:lpstr>
      <vt:lpstr>What is the problem we are tackling?</vt:lpstr>
      <vt:lpstr>Previous Action</vt:lpstr>
      <vt:lpstr>Future Action?</vt:lpstr>
      <vt:lpstr>This is what a Model UN session would work towards</vt:lpstr>
      <vt:lpstr>First Step: Assignment for Wednesday</vt:lpstr>
      <vt:lpstr>Diapositiva 14</vt:lpstr>
      <vt:lpstr>Possible Resources</vt:lpstr>
      <vt:lpstr>ANY QUESTIONS?</vt:lpstr>
      <vt:lpstr>Diapositiva 17</vt:lpstr>
      <vt:lpstr>Diapositiva 18</vt:lpstr>
      <vt:lpstr>Diapositiva 19</vt:lpstr>
      <vt:lpstr>Diapositiva 20</vt:lpstr>
      <vt:lpstr>What is the problem we are tackling?</vt:lpstr>
      <vt:lpstr>Problem?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Country of the Day</dc:title>
  <dc:creator>Elena Ayala-Hurtado</dc:creator>
  <cp:lastModifiedBy>Idiomas</cp:lastModifiedBy>
  <cp:revision>21</cp:revision>
  <dcterms:created xsi:type="dcterms:W3CDTF">2014-10-06T12:49:41Z</dcterms:created>
  <dcterms:modified xsi:type="dcterms:W3CDTF">2014-10-09T10:23:34Z</dcterms:modified>
</cp:coreProperties>
</file>