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4" r:id="rId6"/>
    <p:sldId id="263" r:id="rId7"/>
    <p:sldId id="265" r:id="rId8"/>
    <p:sldId id="266" r:id="rId9"/>
    <p:sldId id="267" r:id="rId10"/>
    <p:sldId id="268" r:id="rId11"/>
    <p:sldId id="269" r:id="rId12"/>
    <p:sldId id="270" r:id="rId13"/>
    <p:sldId id="257" r:id="rId14"/>
    <p:sldId id="258" r:id="rId15"/>
    <p:sldId id="259" r:id="rId16"/>
    <p:sldId id="271"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341135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55FC7-06E0-438D-A8A5-7D55F7437AEA}"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268182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147132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99953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198339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1271158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170571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100574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12580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217498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408549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755FC7-06E0-438D-A8A5-7D55F7437AEA}"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146829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755FC7-06E0-438D-A8A5-7D55F7437AEA}" type="datetimeFigureOut">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41268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45542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405678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1755FC7-06E0-438D-A8A5-7D55F7437AEA}" type="datetimeFigureOut">
              <a:rPr lang="en-US" smtClean="0"/>
              <a:pPr/>
              <a:t>10/2/2014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295962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55FC7-06E0-438D-A8A5-7D55F7437AEA}"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295518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755FC7-06E0-438D-A8A5-7D55F7437AEA}" type="datetimeFigureOut">
              <a:rPr lang="en-US" smtClean="0"/>
              <a:pPr/>
              <a:t>10/2/2014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68CEBD-3A9D-49D8-A53F-24B7D6081135}" type="slidenum">
              <a:rPr lang="en-US" smtClean="0"/>
              <a:pPr/>
              <a:t>‹Nº›</a:t>
            </a:fld>
            <a:endParaRPr lang="en-US"/>
          </a:p>
        </p:txBody>
      </p:sp>
    </p:spTree>
    <p:extLst>
      <p:ext uri="{BB962C8B-B14F-4D97-AF65-F5344CB8AC3E}">
        <p14:creationId xmlns:p14="http://schemas.microsoft.com/office/powerpoint/2010/main" xmlns="" val="24962339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6" y="669877"/>
            <a:ext cx="10740787" cy="3329581"/>
          </a:xfrm>
        </p:spPr>
        <p:txBody>
          <a:bodyPr/>
          <a:lstStyle/>
          <a:p>
            <a:r>
              <a:rPr lang="en-US" dirty="0" smtClean="0"/>
              <a:t>How to Write an Essay Without Really Trying*</a:t>
            </a:r>
            <a:endParaRPr lang="en-US" dirty="0"/>
          </a:p>
        </p:txBody>
      </p:sp>
      <p:sp>
        <p:nvSpPr>
          <p:cNvPr id="3" name="Subtitle 2"/>
          <p:cNvSpPr>
            <a:spLocks noGrp="1"/>
          </p:cNvSpPr>
          <p:nvPr>
            <p:ph type="subTitle" idx="1"/>
          </p:nvPr>
        </p:nvSpPr>
        <p:spPr>
          <a:xfrm>
            <a:off x="1305081" y="4272413"/>
            <a:ext cx="8825658" cy="861420"/>
          </a:xfrm>
        </p:spPr>
        <p:txBody>
          <a:bodyPr>
            <a:normAutofit/>
          </a:bodyPr>
          <a:lstStyle/>
          <a:p>
            <a:r>
              <a:rPr lang="en-US" sz="2400" dirty="0" smtClean="0"/>
              <a:t>*And by “without really trying,” I mean “trying really hard for a really long time”</a:t>
            </a:r>
            <a:endParaRPr lang="en-US" sz="2400" dirty="0"/>
          </a:p>
        </p:txBody>
      </p:sp>
    </p:spTree>
    <p:extLst>
      <p:ext uri="{BB962C8B-B14F-4D97-AF65-F5344CB8AC3E}">
        <p14:creationId xmlns:p14="http://schemas.microsoft.com/office/powerpoint/2010/main" xmlns="" val="715814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1103312" y="2052918"/>
            <a:ext cx="8946541" cy="949589"/>
          </a:xfrm>
        </p:spPr>
        <p:txBody>
          <a:bodyPr/>
          <a:lstStyle/>
          <a:p>
            <a:r>
              <a:rPr lang="en-US" dirty="0" smtClean="0"/>
              <a:t>Write two or three good topic sentences to go along with your good thesis about secondary school in Spain. </a:t>
            </a:r>
            <a:endParaRPr lang="en-US" dirty="0"/>
          </a:p>
        </p:txBody>
      </p:sp>
      <p:pic>
        <p:nvPicPr>
          <p:cNvPr id="4100" name="Picture 4" descr="photo of blog writ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14500" y="3002507"/>
            <a:ext cx="4942647" cy="33401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6003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 conclusion is the last thing the reader reads, and the part that he or she is most likely to remember.</a:t>
            </a:r>
          </a:p>
          <a:p>
            <a:r>
              <a:rPr lang="en-US" dirty="0" smtClean="0"/>
              <a:t>A conclusion should:</a:t>
            </a:r>
          </a:p>
          <a:p>
            <a:pPr lvl="1"/>
            <a:r>
              <a:rPr lang="en-US" dirty="0" smtClean="0"/>
              <a:t> bring the reader’s mind back to the idea in the thesis without reiterating the idea. </a:t>
            </a:r>
          </a:p>
          <a:p>
            <a:pPr lvl="2"/>
            <a:r>
              <a:rPr lang="en-US" dirty="0" smtClean="0"/>
              <a:t>DO NOT SUMMARIZE WORD-FOR-WORD. </a:t>
            </a:r>
          </a:p>
          <a:p>
            <a:pPr lvl="1"/>
            <a:r>
              <a:rPr lang="en-US" dirty="0" smtClean="0"/>
              <a:t>Extend the essay past the scope of the thesis: Ask “so what?” or “Why is this important?”</a:t>
            </a:r>
            <a:endParaRPr lang="en-US" dirty="0"/>
          </a:p>
        </p:txBody>
      </p:sp>
    </p:spTree>
    <p:extLst>
      <p:ext uri="{BB962C8B-B14F-4D97-AF65-F5344CB8AC3E}">
        <p14:creationId xmlns:p14="http://schemas.microsoft.com/office/powerpoint/2010/main" xmlns="" val="181523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a:xfrm>
            <a:off x="1104293" y="1853248"/>
            <a:ext cx="8946541" cy="2682855"/>
          </a:xfrm>
        </p:spPr>
        <p:txBody>
          <a:bodyPr>
            <a:normAutofit fontScale="92500" lnSpcReduction="20000"/>
          </a:bodyPr>
          <a:lstStyle/>
          <a:p>
            <a:r>
              <a:rPr lang="en-US" dirty="0" smtClean="0"/>
              <a:t>A successful way of bringing introduction, paragraphs, and conclusion together is to repeat certain words or ideas that guide the reader through.</a:t>
            </a:r>
          </a:p>
          <a:p>
            <a:r>
              <a:rPr lang="en-US" dirty="0" smtClean="0"/>
              <a:t>The reader should never be confused. The intro, topic sentences, and conclusion provide a map for the reader to follow. </a:t>
            </a:r>
          </a:p>
          <a:p>
            <a:r>
              <a:rPr lang="en-US" dirty="0" smtClean="0"/>
              <a:t>A good way to see if these pieces are sufficiently strong is to separate them from the rest of the essay and see if the main argument is still fully present.</a:t>
            </a:r>
          </a:p>
          <a:p>
            <a:pPr lvl="1"/>
            <a:r>
              <a:rPr lang="en-US" dirty="0" smtClean="0"/>
              <a:t>This is called </a:t>
            </a:r>
            <a:r>
              <a:rPr lang="en-US" b="1" dirty="0" smtClean="0"/>
              <a:t>reverse outlining.</a:t>
            </a:r>
            <a:endParaRPr lang="en-US" dirty="0"/>
          </a:p>
        </p:txBody>
      </p:sp>
      <p:pic>
        <p:nvPicPr>
          <p:cNvPr id="6148" name="Picture 4" descr="http://upload.wikimedia.org/wikipedia/commons/b/b3/World-map-2004-cia-factbook-large-1.7m-whitespace-remov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2630" y="4374702"/>
            <a:ext cx="4894517" cy="24832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178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THESIS STATEMENT</a:t>
            </a:r>
            <a:endParaRPr lang="en-US" dirty="0"/>
          </a:p>
        </p:txBody>
      </p:sp>
      <p:sp>
        <p:nvSpPr>
          <p:cNvPr id="3" name="Content Placeholder 2"/>
          <p:cNvSpPr>
            <a:spLocks noGrp="1"/>
          </p:cNvSpPr>
          <p:nvPr>
            <p:ph idx="1"/>
          </p:nvPr>
        </p:nvSpPr>
        <p:spPr/>
        <p:txBody>
          <a:bodyPr/>
          <a:lstStyle/>
          <a:p>
            <a:r>
              <a:rPr lang="en-US" dirty="0" smtClean="0"/>
              <a:t>In </a:t>
            </a:r>
            <a:r>
              <a:rPr lang="en-US" dirty="0"/>
              <a:t>these two authors’ incisive descriptions of their protagonists’ differently </a:t>
            </a:r>
            <a:r>
              <a:rPr lang="en-US" b="1" dirty="0"/>
              <a:t>confined lives</a:t>
            </a:r>
            <a:r>
              <a:rPr lang="en-US" dirty="0"/>
              <a:t>, the protagonists’ </a:t>
            </a:r>
            <a:r>
              <a:rPr lang="en-US" b="1" dirty="0"/>
              <a:t>locations</a:t>
            </a:r>
            <a:r>
              <a:rPr lang="en-US" dirty="0"/>
              <a:t> deeply affect them and shape their actions and emotions. Both authors use </a:t>
            </a:r>
            <a:r>
              <a:rPr lang="en-US" b="1" dirty="0"/>
              <a:t>interior</a:t>
            </a:r>
            <a:r>
              <a:rPr lang="en-US" dirty="0"/>
              <a:t> and </a:t>
            </a:r>
            <a:r>
              <a:rPr lang="en-US" b="1" dirty="0"/>
              <a:t>exterior spaces </a:t>
            </a:r>
            <a:r>
              <a:rPr lang="en-US" dirty="0"/>
              <a:t>to suggest physical and psychological </a:t>
            </a:r>
            <a:r>
              <a:rPr lang="en-US" b="1" dirty="0"/>
              <a:t>prisons</a:t>
            </a:r>
            <a:r>
              <a:rPr lang="en-US" dirty="0"/>
              <a:t> in which the subjects of their texts suffer. The protagonists of both texts can only find a </a:t>
            </a:r>
            <a:r>
              <a:rPr lang="en-US" b="1" dirty="0"/>
              <a:t>temporary release through brief moments of natural solitude</a:t>
            </a:r>
            <a:r>
              <a:rPr lang="en-US" dirty="0"/>
              <a:t>; to </a:t>
            </a:r>
            <a:r>
              <a:rPr lang="en-US" b="1" dirty="0"/>
              <a:t>permanently liberate</a:t>
            </a:r>
            <a:r>
              <a:rPr lang="en-US" dirty="0"/>
              <a:t> themselves from their prisons, both characters turn to suicide, suggesting that </a:t>
            </a:r>
            <a:r>
              <a:rPr lang="en-US" b="1" dirty="0"/>
              <a:t>social confinement is essentially </a:t>
            </a:r>
            <a:r>
              <a:rPr lang="en-US" b="1" dirty="0" smtClean="0"/>
              <a:t>inescapable.</a:t>
            </a:r>
            <a:endParaRPr lang="en-US" dirty="0"/>
          </a:p>
        </p:txBody>
      </p:sp>
    </p:spTree>
    <p:extLst>
      <p:ext uri="{BB962C8B-B14F-4D97-AF65-F5344CB8AC3E}">
        <p14:creationId xmlns:p14="http://schemas.microsoft.com/office/powerpoint/2010/main" xmlns="" val="2789319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Topic Sentences</a:t>
            </a:r>
            <a:endParaRPr lang="en-US" dirty="0"/>
          </a:p>
        </p:txBody>
      </p:sp>
      <p:sp>
        <p:nvSpPr>
          <p:cNvPr id="3" name="Content Placeholder 2"/>
          <p:cNvSpPr>
            <a:spLocks noGrp="1"/>
          </p:cNvSpPr>
          <p:nvPr>
            <p:ph idx="1"/>
          </p:nvPr>
        </p:nvSpPr>
        <p:spPr/>
        <p:txBody>
          <a:bodyPr/>
          <a:lstStyle/>
          <a:p>
            <a:r>
              <a:rPr lang="en-US" dirty="0"/>
              <a:t>In “Life in the Iron-Mills,” the negative effects of industrialization on the poorest working classes are clearly delineated through descriptions of </a:t>
            </a:r>
            <a:r>
              <a:rPr lang="en-US" b="1" dirty="0" smtClean="0"/>
              <a:t>hellishly confining interiors</a:t>
            </a:r>
            <a:r>
              <a:rPr lang="en-US" dirty="0" smtClean="0"/>
              <a:t>.</a:t>
            </a:r>
          </a:p>
          <a:p>
            <a:r>
              <a:rPr lang="en-US" dirty="0"/>
              <a:t>In Chopin’s </a:t>
            </a:r>
            <a:r>
              <a:rPr lang="en-US" i="1" dirty="0"/>
              <a:t>The Awakening, </a:t>
            </a:r>
            <a:r>
              <a:rPr lang="en-US" b="1" dirty="0"/>
              <a:t>interiors</a:t>
            </a:r>
            <a:r>
              <a:rPr lang="en-US" dirty="0"/>
              <a:t> are not industrial and poverty-stricken, but they similarly reflect </a:t>
            </a:r>
            <a:r>
              <a:rPr lang="en-US" b="1" dirty="0"/>
              <a:t>socially imposed restrictions</a:t>
            </a:r>
            <a:r>
              <a:rPr lang="en-US" dirty="0"/>
              <a:t> on a different group of people: upper-class women</a:t>
            </a:r>
            <a:r>
              <a:rPr lang="en-US" dirty="0" smtClean="0"/>
              <a:t>.</a:t>
            </a:r>
          </a:p>
          <a:p>
            <a:r>
              <a:rPr lang="en-US" dirty="0"/>
              <a:t>Interior spaces severely constrict the protagonists of both texts, but they are not the only parts of their worlds that do. The </a:t>
            </a:r>
            <a:r>
              <a:rPr lang="en-US" b="1" dirty="0" smtClean="0"/>
              <a:t>external urban </a:t>
            </a:r>
            <a:r>
              <a:rPr lang="en-US" b="1" dirty="0"/>
              <a:t>environments </a:t>
            </a:r>
            <a:r>
              <a:rPr lang="en-US" dirty="0"/>
              <a:t>of the two protagonists also seem to channel social pressure and </a:t>
            </a:r>
            <a:r>
              <a:rPr lang="en-US" b="1" dirty="0"/>
              <a:t>constrain</a:t>
            </a:r>
            <a:r>
              <a:rPr lang="en-US" dirty="0"/>
              <a:t> the characters.</a:t>
            </a:r>
            <a:endParaRPr lang="en-US" dirty="0" smtClean="0"/>
          </a:p>
        </p:txBody>
      </p:sp>
    </p:spTree>
    <p:extLst>
      <p:ext uri="{BB962C8B-B14F-4D97-AF65-F5344CB8AC3E}">
        <p14:creationId xmlns:p14="http://schemas.microsoft.com/office/powerpoint/2010/main" xmlns="" val="3120556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Both texts do give momentary glimpses of possible freedom, but the protagonists’ feelings of </a:t>
            </a:r>
            <a:r>
              <a:rPr lang="en-US" b="1" dirty="0"/>
              <a:t>temporary liberty </a:t>
            </a:r>
            <a:r>
              <a:rPr lang="en-US" dirty="0"/>
              <a:t>are only possible through </a:t>
            </a:r>
            <a:r>
              <a:rPr lang="en-US" b="1" dirty="0"/>
              <a:t>isolation from society in the natural world</a:t>
            </a:r>
            <a:r>
              <a:rPr lang="en-US" b="1" dirty="0" smtClean="0"/>
              <a:t>.</a:t>
            </a:r>
          </a:p>
          <a:p>
            <a:r>
              <a:rPr lang="en-US" dirty="0"/>
              <a:t>Although both protagonists find temporary relief alone in the sublimity of nature, at the end of each text, these brief respites are not enough; both protagonists ultimately commit suicide to </a:t>
            </a:r>
            <a:r>
              <a:rPr lang="en-US" b="1" dirty="0"/>
              <a:t>permanently escape the constricting societies </a:t>
            </a:r>
            <a:r>
              <a:rPr lang="en-US" dirty="0"/>
              <a:t>that imprison them. </a:t>
            </a:r>
          </a:p>
        </p:txBody>
      </p:sp>
    </p:spTree>
    <p:extLst>
      <p:ext uri="{BB962C8B-B14F-4D97-AF65-F5344CB8AC3E}">
        <p14:creationId xmlns:p14="http://schemas.microsoft.com/office/powerpoint/2010/main" xmlns="" val="490963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a:t>Both “Life in the Iron-Mills” and </a:t>
            </a:r>
            <a:r>
              <a:rPr lang="en-US" i="1" dirty="0"/>
              <a:t>The Awakening</a:t>
            </a:r>
            <a:r>
              <a:rPr lang="en-US" dirty="0"/>
              <a:t> end with the suggestion that the i</a:t>
            </a:r>
            <a:r>
              <a:rPr lang="en-US" b="1" dirty="0"/>
              <a:t>mprisonment </a:t>
            </a:r>
            <a:r>
              <a:rPr lang="en-US" dirty="0"/>
              <a:t>that marginalized social groups suffer is unalterable; </a:t>
            </a:r>
            <a:r>
              <a:rPr lang="en-US" b="1" dirty="0"/>
              <a:t>true liberation </a:t>
            </a:r>
            <a:r>
              <a:rPr lang="en-US" dirty="0"/>
              <a:t>from social restrictions can only be found by leaving society entirely, which, for both protagonists, means death. </a:t>
            </a:r>
            <a:r>
              <a:rPr lang="en-US" dirty="0" smtClean="0"/>
              <a:t>These </a:t>
            </a:r>
            <a:r>
              <a:rPr lang="en-US" dirty="0"/>
              <a:t>depressing conclusions lead both texts to take the form of </a:t>
            </a:r>
            <a:r>
              <a:rPr lang="en-US" i="1" dirty="0"/>
              <a:t>thwarted reform stories, in which the narrators describe the problems that society poses to certain groups of people, but fail to call readers to reform, precisely because the oppressive atmosphere seems impossible to change.</a:t>
            </a:r>
          </a:p>
        </p:txBody>
      </p:sp>
    </p:spTree>
    <p:extLst>
      <p:ext uri="{BB962C8B-B14F-4D97-AF65-F5344CB8AC3E}">
        <p14:creationId xmlns:p14="http://schemas.microsoft.com/office/powerpoint/2010/main" xmlns="" val="3247536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Reinforcement of Proper In-Text Citation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first point that </a:t>
            </a:r>
            <a:r>
              <a:rPr lang="en-US" dirty="0" err="1"/>
              <a:t>Beeton</a:t>
            </a:r>
            <a:r>
              <a:rPr lang="en-US" dirty="0"/>
              <a:t> suggests under the subheading of “The Mistress” is that “her spirit will be seen through the whole establishment; and just in proportion as she performs her duties intelligently and thoroughly, so will her domestics following her path” (</a:t>
            </a:r>
            <a:r>
              <a:rPr lang="en-US" dirty="0" err="1" smtClean="0"/>
              <a:t>Beeton</a:t>
            </a:r>
            <a:r>
              <a:rPr lang="en-US" dirty="0"/>
              <a:t> </a:t>
            </a:r>
            <a:r>
              <a:rPr lang="en-US" dirty="0" err="1" smtClean="0"/>
              <a:t>n.p</a:t>
            </a:r>
            <a:r>
              <a:rPr lang="en-US" dirty="0"/>
              <a:t>.). Thus, she emphasizes the extreme importance of the middle-class woman in the household—she portrays her as the essential leader who must manage and guide the group. This managerial role involves great responsibility over others. Several authors’ emphases on how precisely to clean a flue or a sitting room (</a:t>
            </a:r>
            <a:r>
              <a:rPr lang="en-US" dirty="0" err="1" smtClean="0"/>
              <a:t>Buckton</a:t>
            </a:r>
            <a:r>
              <a:rPr lang="en-US" dirty="0"/>
              <a:t> </a:t>
            </a:r>
            <a:r>
              <a:rPr lang="en-US" dirty="0" smtClean="0"/>
              <a:t>11</a:t>
            </a:r>
            <a:r>
              <a:rPr lang="en-US" dirty="0"/>
              <a:t>) or how often to turn the three mattresses present on each bed (</a:t>
            </a:r>
            <a:r>
              <a:rPr lang="en-US" dirty="0" err="1" smtClean="0"/>
              <a:t>Beeton</a:t>
            </a:r>
            <a:r>
              <a:rPr lang="en-US" dirty="0"/>
              <a:t> </a:t>
            </a:r>
            <a:r>
              <a:rPr lang="en-US" dirty="0" err="1" smtClean="0"/>
              <a:t>n.p</a:t>
            </a:r>
            <a:r>
              <a:rPr lang="en-US" dirty="0"/>
              <a:t>.) suggest that mistresses were expected to direct their servants. The mistress manuals describe the tasks that the mistress ought to supervise in such minute detail as to leave no room for any agency in servants’ work. For instance, a paragraph in </a:t>
            </a:r>
            <a:r>
              <a:rPr lang="en-US" dirty="0" err="1"/>
              <a:t>Buckton’s</a:t>
            </a:r>
            <a:r>
              <a:rPr lang="en-US" dirty="0"/>
              <a:t> book documents the manner in which a maid ought to clean the room in such detail that it even suggests to the mistress that she should teach the servant that “the burnt matches, hair in toilet basket [should] be put into housemaid’s apron pocket and burnt” </a:t>
            </a:r>
            <a:r>
              <a:rPr lang="en-US" dirty="0" smtClean="0"/>
              <a:t>(55</a:t>
            </a:r>
            <a:r>
              <a:rPr lang="en-US" dirty="0"/>
              <a:t>). </a:t>
            </a:r>
          </a:p>
        </p:txBody>
      </p:sp>
    </p:spTree>
    <p:extLst>
      <p:ext uri="{BB962C8B-B14F-4D97-AF65-F5344CB8AC3E}">
        <p14:creationId xmlns:p14="http://schemas.microsoft.com/office/powerpoint/2010/main" xmlns="" val="3223331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70831"/>
            <a:ext cx="9404723" cy="1400530"/>
          </a:xfrm>
        </p:spPr>
        <p:txBody>
          <a:bodyPr/>
          <a:lstStyle/>
          <a:p>
            <a:r>
              <a:rPr lang="en-US" b="1" dirty="0" smtClean="0"/>
              <a:t>ASSIGNMENT!!</a:t>
            </a:r>
            <a:endParaRPr lang="en-US" b="1" dirty="0"/>
          </a:p>
        </p:txBody>
      </p:sp>
      <p:sp>
        <p:nvSpPr>
          <p:cNvPr id="3" name="Content Placeholder 2"/>
          <p:cNvSpPr>
            <a:spLocks noGrp="1"/>
          </p:cNvSpPr>
          <p:nvPr>
            <p:ph idx="1"/>
          </p:nvPr>
        </p:nvSpPr>
        <p:spPr>
          <a:xfrm>
            <a:off x="1116959" y="1384178"/>
            <a:ext cx="9187100" cy="5016622"/>
          </a:xfrm>
        </p:spPr>
        <p:txBody>
          <a:bodyPr>
            <a:normAutofit/>
          </a:bodyPr>
          <a:lstStyle/>
          <a:p>
            <a:r>
              <a:rPr lang="en-US" b="1" dirty="0" smtClean="0"/>
              <a:t>Due on Wednesday, October 8 in English class.</a:t>
            </a:r>
          </a:p>
          <a:p>
            <a:r>
              <a:rPr lang="en-US" dirty="0" smtClean="0"/>
              <a:t>Write an essay arguing either for or against school uniforms being worn in secondary schools. </a:t>
            </a:r>
          </a:p>
          <a:p>
            <a:pPr lvl="1"/>
            <a:r>
              <a:rPr lang="en-US" dirty="0" smtClean="0"/>
              <a:t>You will be assigned your position, for or against. </a:t>
            </a:r>
          </a:p>
          <a:p>
            <a:r>
              <a:rPr lang="en-US" dirty="0" smtClean="0"/>
              <a:t>The essay should make a persuasive argument. It should include at least one reliable source with citation.</a:t>
            </a:r>
          </a:p>
          <a:p>
            <a:r>
              <a:rPr lang="en-US" dirty="0" smtClean="0"/>
              <a:t>It should be 1.5 double-spaced pages long.</a:t>
            </a:r>
          </a:p>
          <a:p>
            <a:r>
              <a:rPr lang="en-US" dirty="0" smtClean="0"/>
              <a:t>Make sure that there are at minimum two paragraphs between introduction and conclusion. </a:t>
            </a:r>
          </a:p>
          <a:p>
            <a:r>
              <a:rPr lang="en-US" b="1" dirty="0" smtClean="0"/>
              <a:t>This will be your preparation for a “moderated debate” that I will explain and that will then occur on Wednesday in social science class. It would therefore behoove you to work hard on the essay to also be prepared for the debate.</a:t>
            </a:r>
            <a:endParaRPr lang="en-US" b="1" dirty="0"/>
          </a:p>
        </p:txBody>
      </p:sp>
    </p:spTree>
    <p:extLst>
      <p:ext uri="{BB962C8B-B14F-4D97-AF65-F5344CB8AC3E}">
        <p14:creationId xmlns:p14="http://schemas.microsoft.com/office/powerpoint/2010/main" xmlns="" val="369194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a:t>
            </a:r>
            <a:endParaRPr lang="en-US" dirty="0"/>
          </a:p>
        </p:txBody>
      </p:sp>
      <p:sp>
        <p:nvSpPr>
          <p:cNvPr id="3" name="Content Placeholder 2"/>
          <p:cNvSpPr>
            <a:spLocks noGrp="1"/>
          </p:cNvSpPr>
          <p:nvPr>
            <p:ph idx="1"/>
          </p:nvPr>
        </p:nvSpPr>
        <p:spPr/>
        <p:txBody>
          <a:bodyPr/>
          <a:lstStyle/>
          <a:p>
            <a:r>
              <a:rPr lang="en-US" dirty="0" smtClean="0"/>
              <a:t>You need the following items:</a:t>
            </a:r>
          </a:p>
          <a:p>
            <a:pPr lvl="1"/>
            <a:r>
              <a:rPr lang="en-US" dirty="0" smtClean="0"/>
              <a:t>An Introduction</a:t>
            </a:r>
          </a:p>
          <a:p>
            <a:pPr lvl="1"/>
            <a:r>
              <a:rPr lang="en-US" dirty="0" smtClean="0"/>
              <a:t>Several paragraphs</a:t>
            </a:r>
          </a:p>
          <a:p>
            <a:pPr lvl="1"/>
            <a:r>
              <a:rPr lang="en-US" dirty="0" smtClean="0"/>
              <a:t>A Conclusion</a:t>
            </a:r>
            <a:endParaRPr lang="en-US" dirty="0"/>
          </a:p>
        </p:txBody>
      </p:sp>
      <p:pic>
        <p:nvPicPr>
          <p:cNvPr id="1026" name="Picture 2" descr="http://4.bp.blogspot.com/-cIp9M_uFC2o/U9FKIvnD8WI/AAAAAAAAABU/4aYEurSSc5Q/s1600/hamburger_paragraph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4488" y="2052918"/>
            <a:ext cx="4255051" cy="34471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28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a:t>
            </a:r>
            <a:r>
              <a:rPr lang="en-US" dirty="0"/>
              <a:t>f</a:t>
            </a:r>
            <a:r>
              <a:rPr lang="en-US" dirty="0" smtClean="0"/>
              <a:t>irst encounter that the reader has with your information</a:t>
            </a:r>
          </a:p>
          <a:p>
            <a:r>
              <a:rPr lang="en-US" dirty="0" smtClean="0"/>
              <a:t>Make it interesting and provocative</a:t>
            </a:r>
          </a:p>
          <a:p>
            <a:r>
              <a:rPr lang="en-US" dirty="0" smtClean="0"/>
              <a:t>Most important: </a:t>
            </a:r>
            <a:r>
              <a:rPr lang="en-US" b="1" dirty="0" smtClean="0"/>
              <a:t>thesis statement</a:t>
            </a:r>
          </a:p>
          <a:p>
            <a:pPr marL="0" indent="0">
              <a:buNone/>
            </a:pPr>
            <a:endParaRPr lang="en-US" dirty="0"/>
          </a:p>
        </p:txBody>
      </p:sp>
    </p:spTree>
    <p:extLst>
      <p:ext uri="{BB962C8B-B14F-4D97-AF65-F5344CB8AC3E}">
        <p14:creationId xmlns:p14="http://schemas.microsoft.com/office/powerpoint/2010/main" xmlns="" val="2291727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Content Placeholder 2"/>
          <p:cNvSpPr>
            <a:spLocks noGrp="1"/>
          </p:cNvSpPr>
          <p:nvPr>
            <p:ph idx="1"/>
          </p:nvPr>
        </p:nvSpPr>
        <p:spPr/>
        <p:txBody>
          <a:bodyPr/>
          <a:lstStyle/>
          <a:p>
            <a:r>
              <a:rPr lang="en-US" dirty="0" smtClean="0"/>
              <a:t>present </a:t>
            </a:r>
            <a:r>
              <a:rPr lang="en-US" dirty="0"/>
              <a:t>the topic of your paper </a:t>
            </a:r>
            <a:endParaRPr lang="en-US" dirty="0" smtClean="0"/>
          </a:p>
          <a:p>
            <a:r>
              <a:rPr lang="en-US" dirty="0" smtClean="0"/>
              <a:t>make </a:t>
            </a:r>
            <a:r>
              <a:rPr lang="en-US" dirty="0"/>
              <a:t>a comment about your position in relation to the topic. </a:t>
            </a:r>
            <a:endParaRPr lang="en-US" dirty="0" smtClean="0"/>
          </a:p>
          <a:p>
            <a:r>
              <a:rPr lang="en-US" dirty="0"/>
              <a:t>Questions to keep in mind:</a:t>
            </a:r>
          </a:p>
          <a:p>
            <a:pPr lvl="1"/>
            <a:r>
              <a:rPr lang="en-US" dirty="0"/>
              <a:t> What the paper is about? Is it clear to the reader what you’re trying to prove? </a:t>
            </a:r>
          </a:p>
          <a:p>
            <a:pPr lvl="1"/>
            <a:r>
              <a:rPr lang="en-US" dirty="0"/>
              <a:t>What are some examples that </a:t>
            </a:r>
            <a:r>
              <a:rPr lang="en-US" dirty="0" smtClean="0"/>
              <a:t>you </a:t>
            </a:r>
            <a:r>
              <a:rPr lang="en-US" dirty="0"/>
              <a:t>are going to give to support your argument?</a:t>
            </a:r>
          </a:p>
          <a:p>
            <a:r>
              <a:rPr lang="en-US" dirty="0" smtClean="0"/>
              <a:t>The thesis statement is meant to keep you focused and to provide the reader with a guided pathway through the essay.</a:t>
            </a:r>
          </a:p>
        </p:txBody>
      </p:sp>
    </p:spTree>
    <p:extLst>
      <p:ext uri="{BB962C8B-B14F-4D97-AF65-F5344CB8AC3E}">
        <p14:creationId xmlns:p14="http://schemas.microsoft.com/office/powerpoint/2010/main" xmlns="" val="1919977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Thesis Statement should…	</a:t>
            </a:r>
            <a:endParaRPr lang="en-US" dirty="0"/>
          </a:p>
        </p:txBody>
      </p:sp>
      <p:sp>
        <p:nvSpPr>
          <p:cNvPr id="3" name="Content Placeholder 2"/>
          <p:cNvSpPr>
            <a:spLocks noGrp="1"/>
          </p:cNvSpPr>
          <p:nvPr>
            <p:ph idx="1"/>
          </p:nvPr>
        </p:nvSpPr>
        <p:spPr>
          <a:xfrm>
            <a:off x="1007779" y="2844488"/>
            <a:ext cx="6566730" cy="4195481"/>
          </a:xfrm>
        </p:spPr>
        <p:txBody>
          <a:bodyPr/>
          <a:lstStyle/>
          <a:p>
            <a:r>
              <a:rPr lang="en-US" dirty="0" smtClean="0"/>
              <a:t>Present your well-educated point of view.</a:t>
            </a:r>
          </a:p>
          <a:p>
            <a:r>
              <a:rPr lang="en-US" dirty="0" smtClean="0"/>
              <a:t>That means that you have to </a:t>
            </a:r>
            <a:r>
              <a:rPr lang="en-US" b="1" dirty="0" smtClean="0"/>
              <a:t>research</a:t>
            </a:r>
            <a:r>
              <a:rPr lang="en-US" dirty="0" smtClean="0"/>
              <a:t> and </a:t>
            </a:r>
            <a:r>
              <a:rPr lang="en-US" b="1" dirty="0" smtClean="0"/>
              <a:t>think</a:t>
            </a:r>
            <a:r>
              <a:rPr lang="en-US" dirty="0" smtClean="0"/>
              <a:t> in order to come to some sort of conclusion about what your point of view </a:t>
            </a:r>
            <a:r>
              <a:rPr lang="en-US" dirty="0" smtClean="0"/>
              <a:t>actually is</a:t>
            </a:r>
            <a:r>
              <a:rPr lang="en-US" dirty="0" smtClean="0"/>
              <a:t>. </a:t>
            </a:r>
            <a:endParaRPr lang="en-US" dirty="0"/>
          </a:p>
        </p:txBody>
      </p:sp>
      <p:pic>
        <p:nvPicPr>
          <p:cNvPr id="2050" name="Picture 2" descr="France+%26+England+Trip+Part+2+450.JPG (1200×16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10129" y="1597228"/>
            <a:ext cx="3488378" cy="4651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1492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Thesis Statement vs. Bad Thesis Statement</a:t>
            </a:r>
            <a:endParaRPr lang="en-US" dirty="0"/>
          </a:p>
        </p:txBody>
      </p:sp>
      <p:sp>
        <p:nvSpPr>
          <p:cNvPr id="3" name="Content Placeholder 2"/>
          <p:cNvSpPr>
            <a:spLocks noGrp="1"/>
          </p:cNvSpPr>
          <p:nvPr>
            <p:ph idx="1"/>
          </p:nvPr>
        </p:nvSpPr>
        <p:spPr>
          <a:xfrm>
            <a:off x="1103313" y="1259139"/>
            <a:ext cx="4615100" cy="4195481"/>
          </a:xfrm>
        </p:spPr>
        <p:txBody>
          <a:bodyPr/>
          <a:lstStyle/>
          <a:p>
            <a:endParaRPr lang="en-US" i="1" dirty="0" smtClean="0"/>
          </a:p>
          <a:p>
            <a:r>
              <a:rPr lang="en-US" i="1" dirty="0" smtClean="0"/>
              <a:t>I </a:t>
            </a:r>
            <a:r>
              <a:rPr lang="en-US" i="1" dirty="0"/>
              <a:t>hate San Francisco weather in the summertime.</a:t>
            </a:r>
            <a:endParaRPr lang="en-US" dirty="0"/>
          </a:p>
          <a:p>
            <a:pPr marL="0" indent="0">
              <a:buNone/>
            </a:pPr>
            <a:endParaRPr lang="en-US" dirty="0"/>
          </a:p>
          <a:p>
            <a:endParaRPr lang="en-US" dirty="0"/>
          </a:p>
        </p:txBody>
      </p:sp>
      <p:sp>
        <p:nvSpPr>
          <p:cNvPr id="4" name="Content Placeholder 2"/>
          <p:cNvSpPr txBox="1">
            <a:spLocks/>
          </p:cNvSpPr>
          <p:nvPr/>
        </p:nvSpPr>
        <p:spPr>
          <a:xfrm>
            <a:off x="6537514" y="1284502"/>
            <a:ext cx="4615100" cy="24371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i="1" dirty="0" smtClean="0"/>
          </a:p>
          <a:p>
            <a:r>
              <a:rPr lang="en-US" i="1" dirty="0" smtClean="0"/>
              <a:t>While San Francisco weather in the summer can be variable and unpredictable, once one has mastered “the art of layering,” it can be quite pleasant.</a:t>
            </a:r>
            <a:endParaRPr lang="en-US" dirty="0" smtClean="0"/>
          </a:p>
          <a:p>
            <a:endParaRPr lang="en-US" dirty="0"/>
          </a:p>
        </p:txBody>
      </p:sp>
      <p:sp>
        <p:nvSpPr>
          <p:cNvPr id="7" name="Rectangle 6"/>
          <p:cNvSpPr/>
          <p:nvPr/>
        </p:nvSpPr>
        <p:spPr>
          <a:xfrm>
            <a:off x="6354348" y="1715381"/>
            <a:ext cx="4981433" cy="1641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1103313" y="3893458"/>
            <a:ext cx="4615100" cy="24371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i="1" dirty="0" smtClean="0"/>
          </a:p>
          <a:p>
            <a:endParaRPr lang="en-US" dirty="0"/>
          </a:p>
        </p:txBody>
      </p:sp>
      <p:sp>
        <p:nvSpPr>
          <p:cNvPr id="12" name="Content Placeholder 2"/>
          <p:cNvSpPr txBox="1">
            <a:spLocks/>
          </p:cNvSpPr>
          <p:nvPr/>
        </p:nvSpPr>
        <p:spPr>
          <a:xfrm>
            <a:off x="6537514" y="3115911"/>
            <a:ext cx="4615100" cy="24371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i="1" dirty="0" smtClean="0"/>
          </a:p>
          <a:p>
            <a:r>
              <a:rPr lang="en-US" dirty="0"/>
              <a:t>People need to stay healthy for several important reasons.</a:t>
            </a:r>
          </a:p>
        </p:txBody>
      </p:sp>
      <p:sp>
        <p:nvSpPr>
          <p:cNvPr id="13" name="Content Placeholder 2"/>
          <p:cNvSpPr txBox="1">
            <a:spLocks/>
          </p:cNvSpPr>
          <p:nvPr/>
        </p:nvSpPr>
        <p:spPr>
          <a:xfrm>
            <a:off x="1194896" y="2923723"/>
            <a:ext cx="4615100" cy="22109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i="1" dirty="0" smtClean="0"/>
          </a:p>
          <a:p>
            <a:r>
              <a:rPr lang="en-US" dirty="0"/>
              <a:t>Students must get sufficient sleep at night in order to succeed in school. </a:t>
            </a:r>
            <a:br>
              <a:rPr lang="en-US" dirty="0"/>
            </a:br>
            <a:endParaRPr lang="en-US" dirty="0"/>
          </a:p>
        </p:txBody>
      </p:sp>
      <p:sp>
        <p:nvSpPr>
          <p:cNvPr id="14" name="Rectangle 13"/>
          <p:cNvSpPr/>
          <p:nvPr/>
        </p:nvSpPr>
        <p:spPr>
          <a:xfrm>
            <a:off x="920146" y="3357349"/>
            <a:ext cx="4981433" cy="10918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1103313" y="4415614"/>
            <a:ext cx="4615100" cy="24371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i="1" dirty="0" smtClean="0"/>
          </a:p>
          <a:p>
            <a:r>
              <a:rPr lang="en-US" dirty="0"/>
              <a:t>In “Harry Potter and the Sorcerer’s Stone,” the chess game parallels the struggle between Harry and Voldemort throughout the series. </a:t>
            </a:r>
          </a:p>
        </p:txBody>
      </p:sp>
      <p:sp>
        <p:nvSpPr>
          <p:cNvPr id="17" name="Rectangle 16"/>
          <p:cNvSpPr/>
          <p:nvPr/>
        </p:nvSpPr>
        <p:spPr>
          <a:xfrm>
            <a:off x="880998" y="4766224"/>
            <a:ext cx="4981433" cy="1872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6589949" y="4415614"/>
            <a:ext cx="4615100" cy="24371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i="1" dirty="0" smtClean="0"/>
          </a:p>
          <a:p>
            <a:r>
              <a:rPr lang="en-US" dirty="0"/>
              <a:t>In “Harry Potter and the Sorcerer’s Stone,” </a:t>
            </a:r>
            <a:r>
              <a:rPr lang="en-US" dirty="0" smtClean="0"/>
              <a:t>the </a:t>
            </a:r>
            <a:r>
              <a:rPr lang="en-US" dirty="0"/>
              <a:t>struggle between Harry and Voldemort throughout the </a:t>
            </a:r>
            <a:r>
              <a:rPr lang="en-US" dirty="0" smtClean="0"/>
              <a:t>series is paralleled by the chess game.</a:t>
            </a:r>
            <a:r>
              <a:rPr lang="en-US" dirty="0"/>
              <a:t> </a:t>
            </a:r>
          </a:p>
        </p:txBody>
      </p:sp>
    </p:spTree>
    <p:extLst>
      <p:ext uri="{BB962C8B-B14F-4D97-AF65-F5344CB8AC3E}">
        <p14:creationId xmlns:p14="http://schemas.microsoft.com/office/powerpoint/2010/main" xmlns="" val="22929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Come up with a good thesis statement and a bad thesis statement on the subject of </a:t>
            </a:r>
            <a:r>
              <a:rPr lang="en-US" b="1" dirty="0" smtClean="0"/>
              <a:t>secondary school in Spain. </a:t>
            </a:r>
            <a:r>
              <a:rPr lang="en-US" dirty="0" smtClean="0"/>
              <a:t>This can be anything that you want, based on the research you’ve gathered during your years as a student. A few people will be called on to share with the class.</a:t>
            </a:r>
          </a:p>
        </p:txBody>
      </p:sp>
      <p:pic>
        <p:nvPicPr>
          <p:cNvPr id="3074" name="Picture 2" descr="Foto I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2232" y="3449495"/>
            <a:ext cx="4267200" cy="3190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3720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Paragraphs</a:t>
            </a:r>
            <a:endParaRPr lang="en-US" dirty="0"/>
          </a:p>
        </p:txBody>
      </p:sp>
      <p:sp>
        <p:nvSpPr>
          <p:cNvPr id="3" name="Content Placeholder 2"/>
          <p:cNvSpPr>
            <a:spLocks noGrp="1"/>
          </p:cNvSpPr>
          <p:nvPr>
            <p:ph idx="1"/>
          </p:nvPr>
        </p:nvSpPr>
        <p:spPr>
          <a:xfrm>
            <a:off x="1103312" y="2052918"/>
            <a:ext cx="7658551" cy="4195481"/>
          </a:xfrm>
        </p:spPr>
        <p:txBody>
          <a:bodyPr/>
          <a:lstStyle/>
          <a:p>
            <a:r>
              <a:rPr lang="en-US" dirty="0" smtClean="0"/>
              <a:t>Paragraphs provide the supporting evidence for the thesis statement that you are arguing</a:t>
            </a:r>
          </a:p>
          <a:p>
            <a:r>
              <a:rPr lang="en-US" dirty="0" smtClean="0"/>
              <a:t>There should be more than two, and in a short essay, not more than four. </a:t>
            </a:r>
          </a:p>
          <a:p>
            <a:r>
              <a:rPr lang="en-US" b="1" dirty="0" smtClean="0"/>
              <a:t>Each paragraph should only be about one subtopic from the thesis.</a:t>
            </a:r>
            <a:endParaRPr lang="en-US" b="1" dirty="0"/>
          </a:p>
        </p:txBody>
      </p:sp>
      <p:pic>
        <p:nvPicPr>
          <p:cNvPr id="4" name="Picture 2" descr="http://4.bp.blogspot.com/-cIp9M_uFC2o/U9FKIvnD8WI/AAAAAAAAABU/4aYEurSSc5Q/s1600/hamburger_paragraph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05330" y="4268013"/>
            <a:ext cx="2691007" cy="2180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587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a:t>
            </a:r>
            <a:endParaRPr lang="en-US" dirty="0"/>
          </a:p>
        </p:txBody>
      </p:sp>
      <p:sp>
        <p:nvSpPr>
          <p:cNvPr id="3" name="Content Placeholder 2"/>
          <p:cNvSpPr>
            <a:spLocks noGrp="1"/>
          </p:cNvSpPr>
          <p:nvPr>
            <p:ph idx="1"/>
          </p:nvPr>
        </p:nvSpPr>
        <p:spPr>
          <a:xfrm>
            <a:off x="1103312" y="2052919"/>
            <a:ext cx="8946541" cy="1263488"/>
          </a:xfrm>
        </p:spPr>
        <p:txBody>
          <a:bodyPr/>
          <a:lstStyle/>
          <a:p>
            <a:r>
              <a:rPr lang="en-US" dirty="0" smtClean="0"/>
              <a:t>At the beginning of every paragraph, the topic sentence acts as a guide for what the rest of the paragraph will argue.  </a:t>
            </a:r>
          </a:p>
          <a:p>
            <a:pPr lvl="1"/>
            <a:r>
              <a:rPr lang="en-US" dirty="0" smtClean="0"/>
              <a:t>Small scale thesis sentence</a:t>
            </a:r>
          </a:p>
          <a:p>
            <a:pPr lvl="1"/>
            <a:endParaRPr lang="en-US" dirty="0"/>
          </a:p>
        </p:txBody>
      </p:sp>
      <p:sp>
        <p:nvSpPr>
          <p:cNvPr id="4" name="Content Placeholder 2"/>
          <p:cNvSpPr txBox="1">
            <a:spLocks/>
          </p:cNvSpPr>
          <p:nvPr/>
        </p:nvSpPr>
        <p:spPr>
          <a:xfrm>
            <a:off x="1103312" y="3316407"/>
            <a:ext cx="8946541" cy="26886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Good Topic Sentences:</a:t>
            </a:r>
          </a:p>
          <a:p>
            <a:pPr fontAlgn="base"/>
            <a:r>
              <a:rPr lang="en-US" dirty="0"/>
              <a:t>Education is important in lowering crime rates.</a:t>
            </a:r>
          </a:p>
          <a:p>
            <a:pPr fontAlgn="base"/>
            <a:r>
              <a:rPr lang="en-US" dirty="0"/>
              <a:t>The Battle of Gettysburg, fought in 1863, was the turning point in the Civil War</a:t>
            </a:r>
            <a:r>
              <a:rPr lang="en-US" dirty="0" smtClean="0"/>
              <a:t>.</a:t>
            </a:r>
          </a:p>
          <a:p>
            <a:pPr fontAlgn="base"/>
            <a:r>
              <a:rPr lang="en-US" dirty="0" smtClean="0"/>
              <a:t>Since </a:t>
            </a:r>
            <a:r>
              <a:rPr lang="en-US" dirty="0"/>
              <a:t>the Civil War was fought mostly on Southern soil, it had lasting effects on the region.</a:t>
            </a:r>
          </a:p>
          <a:p>
            <a:pPr marL="0" indent="0">
              <a:buNone/>
            </a:pPr>
            <a:r>
              <a:rPr lang="en-US" dirty="0"/>
              <a:t/>
            </a:r>
            <a:br>
              <a:rPr lang="en-US" dirty="0"/>
            </a:br>
            <a:endParaRPr lang="en-US" dirty="0" smtClean="0"/>
          </a:p>
        </p:txBody>
      </p:sp>
      <p:sp>
        <p:nvSpPr>
          <p:cNvPr id="5" name="Rectangle 4"/>
          <p:cNvSpPr/>
          <p:nvPr/>
        </p:nvSpPr>
        <p:spPr>
          <a:xfrm>
            <a:off x="857652" y="5651072"/>
            <a:ext cx="10429046" cy="707886"/>
          </a:xfrm>
          <a:prstGeom prst="rect">
            <a:avLst/>
          </a:prstGeom>
        </p:spPr>
        <p:txBody>
          <a:bodyPr wrap="square">
            <a:spAutoFit/>
          </a:bodyPr>
          <a:lstStyle/>
          <a:p>
            <a:r>
              <a:rPr lang="en-US" sz="2000" dirty="0" smtClean="0"/>
              <a:t>After the topic sentence, give examples that support your specific paragraph-long argument.</a:t>
            </a:r>
            <a:endParaRPr lang="en-US" sz="2000" dirty="0"/>
          </a:p>
        </p:txBody>
      </p:sp>
    </p:spTree>
    <p:extLst>
      <p:ext uri="{BB962C8B-B14F-4D97-AF65-F5344CB8AC3E}">
        <p14:creationId xmlns:p14="http://schemas.microsoft.com/office/powerpoint/2010/main" xmlns="" val="1790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187</TotalTime>
  <Words>1399</Words>
  <Application>Microsoft Office PowerPoint</Application>
  <PresentationFormat>Personalizado</PresentationFormat>
  <Paragraphs>82</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Ion</vt:lpstr>
      <vt:lpstr>How to Write an Essay Without Really Trying*</vt:lpstr>
      <vt:lpstr>The Basics </vt:lpstr>
      <vt:lpstr>Introduction</vt:lpstr>
      <vt:lpstr>Thesis Statement</vt:lpstr>
      <vt:lpstr>A Thesis Statement should… </vt:lpstr>
      <vt:lpstr>Good Thesis Statement vs. Bad Thesis Statement</vt:lpstr>
      <vt:lpstr>Activity</vt:lpstr>
      <vt:lpstr>Paragraphs</vt:lpstr>
      <vt:lpstr>Topic Sentence</vt:lpstr>
      <vt:lpstr>Activity</vt:lpstr>
      <vt:lpstr>Conclusion</vt:lpstr>
      <vt:lpstr>Tips</vt:lpstr>
      <vt:lpstr>EXAMPLE THESIS STATEMENT</vt:lpstr>
      <vt:lpstr>Following Topic Sentences</vt:lpstr>
      <vt:lpstr>Diapositiva 15</vt:lpstr>
      <vt:lpstr>Conclusion</vt:lpstr>
      <vt:lpstr>Extra: Reinforcement of Proper In-Text Citation</vt:lpstr>
      <vt:lpstr>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dc:title>
  <dc:creator>Elena Ayala-Hurtado</dc:creator>
  <cp:lastModifiedBy>Idiomas</cp:lastModifiedBy>
  <cp:revision>28</cp:revision>
  <dcterms:created xsi:type="dcterms:W3CDTF">2014-09-25T18:16:18Z</dcterms:created>
  <dcterms:modified xsi:type="dcterms:W3CDTF">2014-10-02T07:05:35Z</dcterms:modified>
</cp:coreProperties>
</file>