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69" r:id="rId5"/>
    <p:sldId id="272" r:id="rId6"/>
    <p:sldId id="270" r:id="rId7"/>
    <p:sldId id="260" r:id="rId8"/>
    <p:sldId id="262" r:id="rId9"/>
    <p:sldId id="263" r:id="rId10"/>
    <p:sldId id="274" r:id="rId11"/>
    <p:sldId id="264" r:id="rId12"/>
    <p:sldId id="27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129" autoAdjust="0"/>
  </p:normalViewPr>
  <p:slideViewPr>
    <p:cSldViewPr snapToGrid="0">
      <p:cViewPr varScale="1">
        <p:scale>
          <a:sx n="70" d="100"/>
          <a:sy n="70" d="100"/>
        </p:scale>
        <p:origin x="738" y="78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319377-E66A-4541-ACE6-5C34115BBB7D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FCB168-6146-4F64-8F81-9B3F2E348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878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CB168-6146-4F64-8F81-9B3F2E3484E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329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TO RESEARCH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Elena Ayala-Hurtado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680" y="324765"/>
            <a:ext cx="11033523" cy="1507067"/>
          </a:xfrm>
        </p:spPr>
        <p:txBody>
          <a:bodyPr/>
          <a:lstStyle/>
          <a:p>
            <a:pPr algn="ctr"/>
            <a:r>
              <a:rPr lang="en-US" dirty="0" smtClean="0"/>
              <a:t>Once you have your (reliable)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4463" y="1449695"/>
            <a:ext cx="8534400" cy="36152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- CITE your </a:t>
            </a:r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sources. Save </a:t>
            </a:r>
            <a:r>
              <a:rPr lang="en-US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websites and articles so you can find them again later. </a:t>
            </a:r>
            <a:br>
              <a:rPr lang="en-US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en-US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en-US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- THINK!!! While reading, CONNECT ideas. </a:t>
            </a:r>
            <a:br>
              <a:rPr lang="en-US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en-US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en-US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- WORK HARD! </a:t>
            </a:r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Research is the basis for all future work. </a:t>
            </a:r>
            <a:endParaRPr lang="en-US" sz="24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AutoShape 2" descr="http://www.lib.uci.edu/uc-research-tutorial/images/content/begin_p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6" name="Picture 4" descr="http://www.lib.uci.edu/uc-research-tutorial/images/content/begin_p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333874"/>
            <a:ext cx="381000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46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644" y="324765"/>
            <a:ext cx="9319597" cy="1507067"/>
          </a:xfrm>
        </p:spPr>
        <p:txBody>
          <a:bodyPr/>
          <a:lstStyle/>
          <a:p>
            <a:pPr algn="ctr"/>
            <a:r>
              <a:rPr lang="en-US" dirty="0" smtClean="0"/>
              <a:t>IN-Class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2146110"/>
            <a:ext cx="8534400" cy="3615267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Read the article that you have been assigned.</a:t>
            </a:r>
          </a:p>
          <a:p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Highlight and underline </a:t>
            </a:r>
            <a:r>
              <a:rPr lang="en-US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important information 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as you go along</a:t>
            </a:r>
          </a:p>
          <a:p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Answer the comprehension 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questions</a:t>
            </a: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in your own words. 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For the last question, answer in two or three sentences.</a:t>
            </a:r>
            <a:endParaRPr lang="en-US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On the back of the page, write down the most </a:t>
            </a:r>
            <a:r>
              <a:rPr lang="en-US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important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things you have learned and some </a:t>
            </a:r>
            <a:r>
              <a:rPr lang="en-US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key words 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related to the topic. Also write down vocabulary words you don’t understand.</a:t>
            </a:r>
          </a:p>
          <a:p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When you’re finished, share the information you have learned with people who have read a different article from you.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9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644" y="324765"/>
            <a:ext cx="9319597" cy="1507067"/>
          </a:xfrm>
        </p:spPr>
        <p:txBody>
          <a:bodyPr/>
          <a:lstStyle/>
          <a:p>
            <a:pPr algn="ctr"/>
            <a:r>
              <a:rPr lang="en-US" dirty="0" smtClean="0"/>
              <a:t>Take-Home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155" y="1723028"/>
            <a:ext cx="9497018" cy="492343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Due tomorrow in class.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Look up any words that you did not 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understand from your article.</a:t>
            </a:r>
            <a:endParaRPr lang="en-US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These articles are from a couple of weeks ago. Do some research tonight and see if there have been any more updates on these topics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.</a:t>
            </a:r>
            <a:endParaRPr lang="en-US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Tomorrow we will ask you to 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hand in:</a:t>
            </a:r>
          </a:p>
          <a:p>
            <a:pPr lvl="1"/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Your completed comprehension questions.</a:t>
            </a:r>
          </a:p>
          <a:p>
            <a:pPr lvl="1"/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The article should be highlighted 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or underlined; 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vocab words and key facts should be on the back of the sheet.</a:t>
            </a:r>
          </a:p>
          <a:p>
            <a:pPr lvl="1"/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A two or three sentence summary of the topic update, with at least one citation.</a:t>
            </a:r>
            <a:endParaRPr lang="en-US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You may be asked to share 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what you’ve learned with the class. </a:t>
            </a:r>
          </a:p>
        </p:txBody>
      </p:sp>
    </p:spTree>
    <p:extLst>
      <p:ext uri="{BB962C8B-B14F-4D97-AF65-F5344CB8AC3E}">
        <p14:creationId xmlns:p14="http://schemas.microsoft.com/office/powerpoint/2010/main" val="298838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644" y="324765"/>
            <a:ext cx="9319597" cy="1507067"/>
          </a:xfrm>
        </p:spPr>
        <p:txBody>
          <a:bodyPr/>
          <a:lstStyle/>
          <a:p>
            <a:pPr algn="ctr"/>
            <a:r>
              <a:rPr lang="en-US" dirty="0" smtClean="0"/>
              <a:t>What is Research?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2146110"/>
            <a:ext cx="8534400" cy="3615267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“The systematic investigation into and study of materials and sources in order to establish facts and reach new </a:t>
            </a:r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conclusions”</a:t>
            </a:r>
          </a:p>
          <a:p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By </a:t>
            </a:r>
            <a:r>
              <a:rPr lang="en-US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looking into other people’s work, we can learn and bring different ideas into conversation.</a:t>
            </a:r>
          </a:p>
          <a:p>
            <a:r>
              <a:rPr lang="en-US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This is essential to the progression of the world’s knowledge.</a:t>
            </a:r>
          </a:p>
        </p:txBody>
      </p:sp>
    </p:spTree>
    <p:extLst>
      <p:ext uri="{BB962C8B-B14F-4D97-AF65-F5344CB8AC3E}">
        <p14:creationId xmlns:p14="http://schemas.microsoft.com/office/powerpoint/2010/main" val="256077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644" y="324765"/>
            <a:ext cx="9319597" cy="1507067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When might using the Internet be better than using a </a:t>
            </a:r>
            <a:r>
              <a:rPr lang="en-US" alt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Book?</a:t>
            </a:r>
            <a:r>
              <a:rPr lang="en-US" alt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/>
            </a:r>
            <a:br>
              <a:rPr lang="en-US" alt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420944"/>
            <a:ext cx="8534400" cy="3615267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Topics </a:t>
            </a:r>
            <a:r>
              <a:rPr lang="en-US" altLang="en-US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that are contemporary (modern topics) – The Internet has more up-to-date information on current events.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Topics that are controversial – The Internet can give you a lot of different opinions on one topic. It can help you research a topic from different perspectives.</a:t>
            </a:r>
          </a:p>
        </p:txBody>
      </p:sp>
      <p:pic>
        <p:nvPicPr>
          <p:cNvPr id="12290" name="Picture 2" descr="http://www.sawyerdirect.com/Portals/23940/images/sear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260" y="4362600"/>
            <a:ext cx="3716740" cy="24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52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644" y="324765"/>
            <a:ext cx="9319597" cy="1507067"/>
          </a:xfrm>
        </p:spPr>
        <p:txBody>
          <a:bodyPr/>
          <a:lstStyle/>
          <a:p>
            <a:pPr algn="ctr"/>
            <a:r>
              <a:rPr lang="en-US" dirty="0" smtClean="0"/>
              <a:t>How to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155" y="1627495"/>
            <a:ext cx="8534400" cy="3615267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Make use of Advanced search</a:t>
            </a:r>
          </a:p>
          <a:p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endParaRPr lang="en-US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endParaRPr lang="en-US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endParaRPr lang="en-US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432" y="2483893"/>
            <a:ext cx="7732020" cy="386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40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644" y="324765"/>
            <a:ext cx="9319597" cy="1507067"/>
          </a:xfrm>
        </p:spPr>
        <p:txBody>
          <a:bodyPr/>
          <a:lstStyle/>
          <a:p>
            <a:pPr algn="ctr"/>
            <a:r>
              <a:rPr lang="en-US" dirty="0" smtClean="0"/>
              <a:t>How to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2146110"/>
            <a:ext cx="8534400" cy="3615267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Ask good questions</a:t>
            </a:r>
          </a:p>
          <a:p>
            <a:pPr lvl="1"/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Don’t search for “Abraham Lincoln” if you only want to know about </a:t>
            </a:r>
            <a:r>
              <a:rPr lang="en-US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his assassination. 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How would you search for that?</a:t>
            </a:r>
          </a:p>
          <a:p>
            <a:pPr lvl="1"/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Use AND, OR and other advanced search tools.</a:t>
            </a:r>
          </a:p>
          <a:p>
            <a:pPr lvl="1"/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Continue searching—this takes time, and as you find information, it’ll lead you in more directions!!</a:t>
            </a:r>
          </a:p>
          <a:p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endParaRPr lang="en-US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endParaRPr lang="en-US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endParaRPr lang="en-US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882466" y="4366747"/>
            <a:ext cx="2441346" cy="159678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Immigration in the United States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7034174" y="3275051"/>
            <a:ext cx="1622260" cy="159678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8631538" y="4238719"/>
            <a:ext cx="2046703" cy="159678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Mexican Perception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4218894" y="4259050"/>
            <a:ext cx="2614431" cy="181660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Mexican Immigration in the United States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6833325" y="5202386"/>
            <a:ext cx="1910677" cy="159678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American Reception</a:t>
            </a:r>
            <a:endParaRPr lang="en-US" dirty="0"/>
          </a:p>
        </p:txBody>
      </p:sp>
      <p:cxnSp>
        <p:nvCxnSpPr>
          <p:cNvPr id="16" name="Straight Arrow Connector 15"/>
          <p:cNvCxnSpPr>
            <a:endCxn id="10" idx="2"/>
          </p:cNvCxnSpPr>
          <p:nvPr/>
        </p:nvCxnSpPr>
        <p:spPr>
          <a:xfrm>
            <a:off x="3323812" y="5090615"/>
            <a:ext cx="895082" cy="767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6586633" y="4366747"/>
            <a:ext cx="585276" cy="2911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9" idx="2"/>
          </p:cNvCxnSpPr>
          <p:nvPr/>
        </p:nvCxnSpPr>
        <p:spPr>
          <a:xfrm flipV="1">
            <a:off x="6811633" y="5037113"/>
            <a:ext cx="1819905" cy="813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623089" y="5621526"/>
            <a:ext cx="359761" cy="1280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817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644" y="324765"/>
            <a:ext cx="9319597" cy="1507067"/>
          </a:xfrm>
        </p:spPr>
        <p:txBody>
          <a:bodyPr/>
          <a:lstStyle/>
          <a:p>
            <a:pPr algn="ctr"/>
            <a:r>
              <a:rPr lang="en-US" dirty="0" smtClean="0"/>
              <a:t>Reliability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2146110"/>
            <a:ext cx="8534400" cy="361526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http://mastersofmedia.hum.uva.nl/wp-content/uploads/2011/09/wikipedia-blog-week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603" y="1831832"/>
            <a:ext cx="5993678" cy="442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93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644" y="324765"/>
            <a:ext cx="9832520" cy="1507067"/>
          </a:xfrm>
        </p:spPr>
        <p:txBody>
          <a:bodyPr/>
          <a:lstStyle/>
          <a:p>
            <a:pPr algn="ctr"/>
            <a:r>
              <a:rPr lang="en-US" dirty="0" smtClean="0"/>
              <a:t>But Wikipedia isn’t the only bad source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240" y="1640763"/>
            <a:ext cx="10043327" cy="5026168"/>
          </a:xfrm>
        </p:spPr>
      </p:pic>
    </p:spTree>
    <p:extLst>
      <p:ext uri="{BB962C8B-B14F-4D97-AF65-F5344CB8AC3E}">
        <p14:creationId xmlns:p14="http://schemas.microsoft.com/office/powerpoint/2010/main" val="163576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644" y="324765"/>
            <a:ext cx="9319597" cy="1507067"/>
          </a:xfrm>
        </p:spPr>
        <p:txBody>
          <a:bodyPr/>
          <a:lstStyle/>
          <a:p>
            <a:pPr algn="ctr"/>
            <a:r>
              <a:rPr lang="en-US" dirty="0" smtClean="0"/>
              <a:t>Reliable sources: questions to 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2146110"/>
            <a:ext cx="8534400" cy="3615267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Who is the author(s)? What are their credentials</a:t>
            </a:r>
            <a:r>
              <a:rPr lang="en-US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?</a:t>
            </a:r>
          </a:p>
          <a:p>
            <a:r>
              <a:rPr lang="en-US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Who </a:t>
            </a:r>
            <a:r>
              <a:rPr lang="en-US" sz="24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is making the information available? How is the site being funded? </a:t>
            </a:r>
            <a:r>
              <a:rPr lang="en-US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Do they have political leanings or other biases</a:t>
            </a:r>
            <a:r>
              <a:rPr lang="en-US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? </a:t>
            </a:r>
            <a:r>
              <a:rPr lang="en-US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Are they writing facts, or their opinions?</a:t>
            </a:r>
            <a:endParaRPr lang="en-US" sz="24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lvl="1"/>
            <a:r>
              <a:rPr lang="en-US" sz="21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The “About Us” section of a site is a good place to start but it shouldn’t be the end of your </a:t>
            </a:r>
            <a:r>
              <a:rPr lang="en-US" sz="21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research</a:t>
            </a:r>
            <a:endParaRPr lang="en-US" sz="2100" b="1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285750" lvl="1"/>
            <a:r>
              <a:rPr lang="en-US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When </a:t>
            </a:r>
            <a:r>
              <a:rPr lang="en-US" sz="24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was the information first published? Has it been updated recently?</a:t>
            </a:r>
            <a:r>
              <a:rPr lang="en-US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 </a:t>
            </a:r>
            <a:endParaRPr lang="en-US" sz="240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742950" lvl="2"/>
            <a:r>
              <a:rPr lang="en-US" sz="21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Very important if you’re discussing current events or politics!!</a:t>
            </a:r>
            <a:endParaRPr lang="en-US" sz="21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34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680" y="324765"/>
            <a:ext cx="11033523" cy="1507067"/>
          </a:xfrm>
        </p:spPr>
        <p:txBody>
          <a:bodyPr/>
          <a:lstStyle/>
          <a:p>
            <a:pPr algn="ctr"/>
            <a:r>
              <a:rPr lang="en-US" dirty="0" smtClean="0"/>
              <a:t>Once you have your (reliable)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8111" y="1831832"/>
            <a:ext cx="8534400" cy="36152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en-US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- SCAN the information for key words or phrases. DO NOT try and read everything - it's too much.</a:t>
            </a:r>
            <a:br>
              <a:rPr lang="en-US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en-US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en-US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- </a:t>
            </a:r>
            <a:r>
              <a:rPr lang="en-US" sz="2400" u="sng" dirty="0">
                <a:solidFill>
                  <a:schemeClr val="tx2">
                    <a:lumMod val="20000"/>
                    <a:lumOff val="80000"/>
                  </a:schemeClr>
                </a:solidFill>
              </a:rPr>
              <a:t>Underline</a:t>
            </a:r>
            <a:r>
              <a:rPr lang="en-US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, highlight, or take notes on the IMPORTANT information.</a:t>
            </a:r>
            <a:br>
              <a:rPr lang="en-US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en-US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en-US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- LOOK UP new vocabulary that you don't recognize. </a:t>
            </a:r>
            <a:br>
              <a:rPr lang="en-US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en-US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endParaRPr lang="en-US" sz="24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9218" name="Picture 2" descr="http://scoliosistreatmentalternatives.com/wp-content/uploads/2011/03/Research-Illistration-4x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107" y="381455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59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156</TotalTime>
  <Words>538</Words>
  <Application>Microsoft Office PowerPoint</Application>
  <PresentationFormat>Widescreen</PresentationFormat>
  <Paragraphs>59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Century Gothic</vt:lpstr>
      <vt:lpstr>Wingdings 3</vt:lpstr>
      <vt:lpstr>Slice</vt:lpstr>
      <vt:lpstr>HOW TO RESEARCH</vt:lpstr>
      <vt:lpstr>What is Research?</vt:lpstr>
      <vt:lpstr>When might using the Internet be better than using a Book? </vt:lpstr>
      <vt:lpstr>How to search</vt:lpstr>
      <vt:lpstr>How to search</vt:lpstr>
      <vt:lpstr>Reliability</vt:lpstr>
      <vt:lpstr>But Wikipedia isn’t the only bad source</vt:lpstr>
      <vt:lpstr>Reliable sources: questions to ask</vt:lpstr>
      <vt:lpstr>Once you have your (reliable) sources</vt:lpstr>
      <vt:lpstr>Once you have your (reliable) sources</vt:lpstr>
      <vt:lpstr>IN-Class assignment</vt:lpstr>
      <vt:lpstr>Take-Home assignment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RESEARCH</dc:title>
  <dc:creator>Elena Ayala-Hurtado</dc:creator>
  <cp:lastModifiedBy>Elena Ayala-Hurtado</cp:lastModifiedBy>
  <cp:revision>11</cp:revision>
  <dcterms:created xsi:type="dcterms:W3CDTF">2014-09-28T07:53:55Z</dcterms:created>
  <dcterms:modified xsi:type="dcterms:W3CDTF">2014-09-30T14:11:35Z</dcterms:modified>
</cp:coreProperties>
</file>