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57" r:id="rId5"/>
    <p:sldId id="263" r:id="rId6"/>
    <p:sldId id="258" r:id="rId7"/>
    <p:sldId id="261" r:id="rId8"/>
    <p:sldId id="260" r:id="rId9"/>
    <p:sldId id="259"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dea.int/publications/atlas-of-electoral-gender-quotas/upload/Atlas-on-Electoral-Gender-Quotas_3.pdf" TargetMode="External"/><Relationship Id="rId2" Type="http://schemas.openxmlformats.org/officeDocument/2006/relationships/hyperlink" Target="http://www.idea.int/publications/wip2/upload/4-_Increasing_Womens_Political_Representat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and Resolutions:</a:t>
            </a:r>
            <a:endParaRPr lang="en-US" dirty="0"/>
          </a:p>
        </p:txBody>
      </p:sp>
      <p:sp>
        <p:nvSpPr>
          <p:cNvPr id="3" name="Subtitle 2"/>
          <p:cNvSpPr>
            <a:spLocks noGrp="1"/>
          </p:cNvSpPr>
          <p:nvPr>
            <p:ph type="subTitle" idx="1"/>
          </p:nvPr>
        </p:nvSpPr>
        <p:spPr/>
        <p:txBody>
          <a:bodyPr/>
          <a:lstStyle/>
          <a:p>
            <a:r>
              <a:rPr lang="en-US" dirty="0" smtClean="0"/>
              <a:t>Educations, Policies, and Gender Roles</a:t>
            </a:r>
            <a:endParaRPr lang="en-US" dirty="0"/>
          </a:p>
        </p:txBody>
      </p:sp>
    </p:spTree>
    <p:extLst>
      <p:ext uri="{BB962C8B-B14F-4D97-AF65-F5344CB8AC3E}">
        <p14:creationId xmlns:p14="http://schemas.microsoft.com/office/powerpoint/2010/main" val="3921714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Roles</a:t>
            </a:r>
            <a:endParaRPr lang="en-US" dirty="0"/>
          </a:p>
        </p:txBody>
      </p:sp>
      <p:sp>
        <p:nvSpPr>
          <p:cNvPr id="3" name="Content Placeholder 2"/>
          <p:cNvSpPr>
            <a:spLocks noGrp="1"/>
          </p:cNvSpPr>
          <p:nvPr>
            <p:ph idx="1"/>
          </p:nvPr>
        </p:nvSpPr>
        <p:spPr/>
        <p:txBody>
          <a:bodyPr>
            <a:normAutofit/>
          </a:bodyPr>
          <a:lstStyle/>
          <a:p>
            <a:r>
              <a:rPr lang="en-US" sz="1600" dirty="0" smtClean="0"/>
              <a:t>Gender roles cause problems even for women who aren’t directly related to government—women who just need the right to vote and participate locally. </a:t>
            </a:r>
          </a:p>
          <a:p>
            <a:pPr lvl="1"/>
            <a:r>
              <a:rPr lang="en-US" sz="1400" dirty="0"/>
              <a:t>In some countries, women are expected to stay in the home and are either not allowed to vote or are discouraged for voting due to cultural norms</a:t>
            </a:r>
          </a:p>
          <a:p>
            <a:r>
              <a:rPr lang="en-US" sz="1600" dirty="0" smtClean="0"/>
              <a:t>How do we change gender norms?</a:t>
            </a:r>
          </a:p>
          <a:p>
            <a:pPr lvl="1"/>
            <a:r>
              <a:rPr lang="en-US" sz="1400" dirty="0" smtClean="0"/>
              <a:t>(Individually) be the role model for people around you</a:t>
            </a:r>
          </a:p>
          <a:p>
            <a:pPr lvl="1"/>
            <a:r>
              <a:rPr lang="en-US" sz="1400" dirty="0" smtClean="0"/>
              <a:t>Early childhood education programs</a:t>
            </a:r>
          </a:p>
          <a:p>
            <a:pPr lvl="1"/>
            <a:r>
              <a:rPr lang="en-US" sz="1400" dirty="0" smtClean="0"/>
              <a:t>Education programs in general</a:t>
            </a:r>
          </a:p>
          <a:p>
            <a:pPr lvl="1"/>
            <a:r>
              <a:rPr lang="en-US" sz="1400" dirty="0" smtClean="0"/>
              <a:t>Advertisement campaigns</a:t>
            </a:r>
          </a:p>
        </p:txBody>
      </p:sp>
      <p:pic>
        <p:nvPicPr>
          <p:cNvPr id="4098" name="Picture 2" descr="http://pigtailpalsblog.com/wp-content/uploads/2010/11/Walmart-1-55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1596" y="3427352"/>
            <a:ext cx="4021959" cy="3071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50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on Quotas</a:t>
            </a:r>
            <a:endParaRPr lang="en-US" dirty="0"/>
          </a:p>
        </p:txBody>
      </p:sp>
      <p:sp>
        <p:nvSpPr>
          <p:cNvPr id="3" name="Content Placeholder 2"/>
          <p:cNvSpPr>
            <a:spLocks noGrp="1"/>
          </p:cNvSpPr>
          <p:nvPr>
            <p:ph idx="1"/>
          </p:nvPr>
        </p:nvSpPr>
        <p:spPr/>
        <p:txBody>
          <a:bodyPr/>
          <a:lstStyle/>
          <a:p>
            <a:r>
              <a:rPr lang="en-US" dirty="0">
                <a:hlinkClick r:id="rId2"/>
              </a:rPr>
              <a:t>http://www.idea.int/publications/wip2/upload/4-_</a:t>
            </a:r>
            <a:r>
              <a:rPr lang="en-US" dirty="0" smtClean="0">
                <a:hlinkClick r:id="rId2"/>
              </a:rPr>
              <a:t>Increasing_Womens_Political_Representation.pdf</a:t>
            </a:r>
            <a:endParaRPr lang="en-US" dirty="0" smtClean="0"/>
          </a:p>
          <a:p>
            <a:r>
              <a:rPr lang="en-US">
                <a:hlinkClick r:id="rId3"/>
              </a:rPr>
              <a:t>http://</a:t>
            </a:r>
            <a:r>
              <a:rPr lang="en-US" smtClean="0">
                <a:hlinkClick r:id="rId3"/>
              </a:rPr>
              <a:t>www.idea.int/publications/atlas-of-electoral-gender-quotas/upload/Atlas-on-Electoral-Gender-Quotas_3.pdf</a:t>
            </a:r>
            <a:endParaRPr lang="en-US" smtClean="0"/>
          </a:p>
          <a:p>
            <a:endParaRPr lang="en-US"/>
          </a:p>
        </p:txBody>
      </p:sp>
    </p:spTree>
    <p:extLst>
      <p:ext uri="{BB962C8B-B14F-4D97-AF65-F5344CB8AC3E}">
        <p14:creationId xmlns:p14="http://schemas.microsoft.com/office/powerpoint/2010/main" val="373964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
            </a:r>
            <a:r>
              <a:rPr lang="es-ES" dirty="0" err="1" smtClean="0"/>
              <a:t>Some</a:t>
            </a:r>
            <a:r>
              <a:rPr lang="es-ES" dirty="0" smtClean="0"/>
              <a:t>) </a:t>
            </a:r>
            <a:r>
              <a:rPr lang="es-ES" dirty="0" err="1" smtClean="0"/>
              <a:t>Unwritten</a:t>
            </a:r>
            <a:r>
              <a:rPr lang="es-ES" dirty="0" smtClean="0"/>
              <a:t> Rules in </a:t>
            </a:r>
            <a:r>
              <a:rPr lang="es-ES" dirty="0" err="1" smtClean="0"/>
              <a:t>Society</a:t>
            </a:r>
            <a:endParaRPr lang="es-ES" dirty="0"/>
          </a:p>
        </p:txBody>
      </p:sp>
      <p:sp>
        <p:nvSpPr>
          <p:cNvPr id="3" name="2 Marcador de contenido"/>
          <p:cNvSpPr>
            <a:spLocks noGrp="1"/>
          </p:cNvSpPr>
          <p:nvPr>
            <p:ph sz="quarter" idx="1"/>
          </p:nvPr>
        </p:nvSpPr>
        <p:spPr/>
        <p:txBody>
          <a:bodyPr/>
          <a:lstStyle/>
          <a:p>
            <a:r>
              <a:rPr lang="es-ES" dirty="0" err="1" smtClean="0"/>
              <a:t>Men</a:t>
            </a:r>
            <a:r>
              <a:rPr lang="es-ES" dirty="0" smtClean="0"/>
              <a:t> </a:t>
            </a:r>
            <a:r>
              <a:rPr lang="es-ES" dirty="0" err="1" smtClean="0"/>
              <a:t>should</a:t>
            </a:r>
            <a:r>
              <a:rPr lang="es-ES" dirty="0" smtClean="0"/>
              <a:t> </a:t>
            </a:r>
            <a:r>
              <a:rPr lang="es-ES" dirty="0" err="1" smtClean="0"/>
              <a:t>be</a:t>
            </a:r>
            <a:r>
              <a:rPr lang="es-ES" dirty="0" smtClean="0"/>
              <a:t> </a:t>
            </a:r>
            <a:r>
              <a:rPr lang="es-ES" dirty="0" err="1" smtClean="0"/>
              <a:t>the</a:t>
            </a:r>
            <a:r>
              <a:rPr lang="es-ES" dirty="0" smtClean="0"/>
              <a:t> </a:t>
            </a:r>
            <a:r>
              <a:rPr lang="es-ES" dirty="0" err="1" smtClean="0"/>
              <a:t>heads</a:t>
            </a:r>
            <a:r>
              <a:rPr lang="es-ES" dirty="0" smtClean="0"/>
              <a:t> of </a:t>
            </a:r>
            <a:r>
              <a:rPr lang="es-ES" dirty="0" err="1" smtClean="0"/>
              <a:t>the</a:t>
            </a:r>
            <a:r>
              <a:rPr lang="es-ES" dirty="0" smtClean="0"/>
              <a:t> </a:t>
            </a:r>
            <a:r>
              <a:rPr lang="es-ES" dirty="0" err="1" smtClean="0"/>
              <a:t>household</a:t>
            </a:r>
            <a:r>
              <a:rPr lang="es-ES" dirty="0" smtClean="0"/>
              <a:t>. </a:t>
            </a:r>
            <a:r>
              <a:rPr lang="es-ES" dirty="0" err="1" smtClean="0"/>
              <a:t>They</a:t>
            </a:r>
            <a:r>
              <a:rPr lang="es-ES" dirty="0" smtClean="0"/>
              <a:t> </a:t>
            </a:r>
            <a:r>
              <a:rPr lang="es-ES" dirty="0" err="1" smtClean="0"/>
              <a:t>should</a:t>
            </a:r>
            <a:r>
              <a:rPr lang="es-ES" dirty="0" smtClean="0"/>
              <a:t> </a:t>
            </a:r>
            <a:r>
              <a:rPr lang="es-ES" dirty="0" err="1" smtClean="0"/>
              <a:t>make</a:t>
            </a:r>
            <a:r>
              <a:rPr lang="es-ES" dirty="0" smtClean="0"/>
              <a:t> more </a:t>
            </a:r>
            <a:r>
              <a:rPr lang="es-ES" dirty="0" err="1" smtClean="0"/>
              <a:t>money</a:t>
            </a:r>
            <a:r>
              <a:rPr lang="es-ES" dirty="0" smtClean="0"/>
              <a:t> </a:t>
            </a:r>
            <a:r>
              <a:rPr lang="es-ES" dirty="0" err="1" smtClean="0"/>
              <a:t>for</a:t>
            </a:r>
            <a:r>
              <a:rPr lang="es-ES" dirty="0" smtClean="0"/>
              <a:t> </a:t>
            </a:r>
            <a:r>
              <a:rPr lang="es-ES" dirty="0" err="1" smtClean="0"/>
              <a:t>the</a:t>
            </a:r>
            <a:r>
              <a:rPr lang="es-ES" dirty="0" smtClean="0"/>
              <a:t> </a:t>
            </a:r>
            <a:r>
              <a:rPr lang="es-ES" dirty="0" err="1" smtClean="0"/>
              <a:t>family</a:t>
            </a:r>
            <a:r>
              <a:rPr lang="es-ES" dirty="0" smtClean="0"/>
              <a:t> and </a:t>
            </a:r>
            <a:r>
              <a:rPr lang="es-ES" dirty="0" err="1" smtClean="0"/>
              <a:t>serve</a:t>
            </a:r>
            <a:r>
              <a:rPr lang="es-ES" dirty="0" smtClean="0"/>
              <a:t> as </a:t>
            </a:r>
            <a:r>
              <a:rPr lang="es-ES" dirty="0" err="1" smtClean="0"/>
              <a:t>authority</a:t>
            </a:r>
            <a:r>
              <a:rPr lang="es-ES" dirty="0" smtClean="0"/>
              <a:t> figures.</a:t>
            </a:r>
          </a:p>
          <a:p>
            <a:r>
              <a:rPr lang="es-ES" dirty="0" err="1" smtClean="0"/>
              <a:t>Women</a:t>
            </a:r>
            <a:r>
              <a:rPr lang="es-ES" dirty="0" smtClean="0"/>
              <a:t> </a:t>
            </a:r>
            <a:r>
              <a:rPr lang="es-ES" dirty="0" err="1" smtClean="0"/>
              <a:t>should</a:t>
            </a:r>
            <a:r>
              <a:rPr lang="es-ES" dirty="0" smtClean="0"/>
              <a:t> </a:t>
            </a:r>
            <a:r>
              <a:rPr lang="es-ES" dirty="0" err="1" smtClean="0"/>
              <a:t>be</a:t>
            </a:r>
            <a:r>
              <a:rPr lang="es-ES" dirty="0" smtClean="0"/>
              <a:t> more </a:t>
            </a:r>
            <a:r>
              <a:rPr lang="es-ES" dirty="0" err="1" smtClean="0"/>
              <a:t>affectionate</a:t>
            </a:r>
            <a:r>
              <a:rPr lang="es-ES" dirty="0" smtClean="0"/>
              <a:t>. </a:t>
            </a:r>
            <a:r>
              <a:rPr lang="es-ES" dirty="0" err="1" smtClean="0"/>
              <a:t>They</a:t>
            </a:r>
            <a:r>
              <a:rPr lang="es-ES" dirty="0" smtClean="0"/>
              <a:t> </a:t>
            </a:r>
            <a:r>
              <a:rPr lang="es-ES" dirty="0" err="1" smtClean="0"/>
              <a:t>should</a:t>
            </a:r>
            <a:r>
              <a:rPr lang="es-ES" dirty="0" smtClean="0"/>
              <a:t> </a:t>
            </a:r>
            <a:r>
              <a:rPr lang="es-ES" dirty="0" err="1" smtClean="0"/>
              <a:t>take</a:t>
            </a:r>
            <a:r>
              <a:rPr lang="es-ES" dirty="0" smtClean="0"/>
              <a:t> </a:t>
            </a:r>
            <a:r>
              <a:rPr lang="es-ES" dirty="0" err="1" smtClean="0"/>
              <a:t>care</a:t>
            </a:r>
            <a:r>
              <a:rPr lang="es-ES" dirty="0" smtClean="0"/>
              <a:t> of </a:t>
            </a:r>
            <a:r>
              <a:rPr lang="es-ES" dirty="0" err="1" smtClean="0"/>
              <a:t>the</a:t>
            </a:r>
            <a:r>
              <a:rPr lang="es-ES" dirty="0" smtClean="0"/>
              <a:t> </a:t>
            </a:r>
            <a:r>
              <a:rPr lang="es-ES" dirty="0" err="1" smtClean="0"/>
              <a:t>children</a:t>
            </a:r>
            <a:r>
              <a:rPr lang="es-ES" dirty="0" smtClean="0"/>
              <a:t> and </a:t>
            </a:r>
            <a:r>
              <a:rPr lang="es-ES" dirty="0" err="1" smtClean="0"/>
              <a:t>cook</a:t>
            </a:r>
            <a:r>
              <a:rPr lang="es-ES" dirty="0" smtClean="0"/>
              <a:t> </a:t>
            </a:r>
            <a:r>
              <a:rPr lang="es-ES" dirty="0" err="1" smtClean="0"/>
              <a:t>for</a:t>
            </a:r>
            <a:r>
              <a:rPr lang="es-ES" dirty="0" smtClean="0"/>
              <a:t> </a:t>
            </a:r>
            <a:r>
              <a:rPr lang="es-ES" dirty="0" err="1" smtClean="0"/>
              <a:t>their</a:t>
            </a:r>
            <a:r>
              <a:rPr lang="es-ES" dirty="0" smtClean="0"/>
              <a:t> </a:t>
            </a:r>
            <a:r>
              <a:rPr lang="es-ES" dirty="0" err="1" smtClean="0"/>
              <a:t>families</a:t>
            </a:r>
            <a:r>
              <a:rPr lang="es-ES" dirty="0" smtClean="0"/>
              <a:t>.</a:t>
            </a:r>
          </a:p>
          <a:p>
            <a:r>
              <a:rPr lang="es-ES" dirty="0" err="1" smtClean="0"/>
              <a:t>Men</a:t>
            </a:r>
            <a:r>
              <a:rPr lang="es-ES" dirty="0" smtClean="0"/>
              <a:t> </a:t>
            </a:r>
            <a:r>
              <a:rPr lang="es-ES" dirty="0" err="1" smtClean="0"/>
              <a:t>should</a:t>
            </a:r>
            <a:r>
              <a:rPr lang="es-ES" dirty="0" smtClean="0"/>
              <a:t> </a:t>
            </a:r>
            <a:r>
              <a:rPr lang="es-ES" dirty="0" err="1" smtClean="0"/>
              <a:t>not</a:t>
            </a:r>
            <a:r>
              <a:rPr lang="es-ES" dirty="0" smtClean="0"/>
              <a:t> </a:t>
            </a:r>
            <a:r>
              <a:rPr lang="es-ES" dirty="0" err="1" smtClean="0"/>
              <a:t>be</a:t>
            </a:r>
            <a:r>
              <a:rPr lang="es-ES" dirty="0" smtClean="0"/>
              <a:t> </a:t>
            </a:r>
            <a:r>
              <a:rPr lang="es-ES" dirty="0" err="1" smtClean="0"/>
              <a:t>emotional</a:t>
            </a:r>
            <a:r>
              <a:rPr lang="es-ES" dirty="0" smtClean="0"/>
              <a:t>. </a:t>
            </a:r>
            <a:r>
              <a:rPr lang="es-ES" dirty="0" err="1" smtClean="0"/>
              <a:t>They</a:t>
            </a:r>
            <a:r>
              <a:rPr lang="es-ES" dirty="0" smtClean="0"/>
              <a:t> </a:t>
            </a:r>
            <a:r>
              <a:rPr lang="es-ES" dirty="0" err="1" smtClean="0"/>
              <a:t>should</a:t>
            </a:r>
            <a:r>
              <a:rPr lang="es-ES" dirty="0" smtClean="0"/>
              <a:t> </a:t>
            </a:r>
            <a:r>
              <a:rPr lang="es-ES" dirty="0" err="1" smtClean="0"/>
              <a:t>not</a:t>
            </a:r>
            <a:r>
              <a:rPr lang="es-ES" dirty="0" smtClean="0"/>
              <a:t> </a:t>
            </a:r>
            <a:r>
              <a:rPr lang="es-ES" dirty="0" err="1" smtClean="0"/>
              <a:t>cry</a:t>
            </a:r>
            <a:r>
              <a:rPr lang="es-ES" dirty="0" smtClean="0"/>
              <a:t>. </a:t>
            </a:r>
            <a:r>
              <a:rPr lang="es-ES" dirty="0" err="1" smtClean="0"/>
              <a:t>They</a:t>
            </a:r>
            <a:r>
              <a:rPr lang="es-ES" dirty="0" smtClean="0"/>
              <a:t> </a:t>
            </a:r>
            <a:r>
              <a:rPr lang="es-ES" dirty="0" err="1" smtClean="0"/>
              <a:t>should</a:t>
            </a:r>
            <a:r>
              <a:rPr lang="es-ES" dirty="0" smtClean="0"/>
              <a:t> </a:t>
            </a:r>
            <a:r>
              <a:rPr lang="es-ES" dirty="0" err="1" smtClean="0"/>
              <a:t>be</a:t>
            </a:r>
            <a:r>
              <a:rPr lang="es-ES" dirty="0" smtClean="0"/>
              <a:t> </a:t>
            </a:r>
            <a:r>
              <a:rPr lang="es-ES" dirty="0" err="1" smtClean="0"/>
              <a:t>less</a:t>
            </a:r>
            <a:r>
              <a:rPr lang="es-ES" dirty="0" smtClean="0"/>
              <a:t> </a:t>
            </a:r>
            <a:r>
              <a:rPr lang="es-ES" dirty="0" err="1" smtClean="0"/>
              <a:t>affectionate</a:t>
            </a:r>
            <a:r>
              <a:rPr lang="es-ES" dirty="0" smtClean="0"/>
              <a:t>, </a:t>
            </a:r>
            <a:r>
              <a:rPr lang="es-ES" dirty="0" err="1" smtClean="0"/>
              <a:t>especially</a:t>
            </a:r>
            <a:r>
              <a:rPr lang="es-ES" dirty="0" smtClean="0"/>
              <a:t> </a:t>
            </a:r>
            <a:r>
              <a:rPr lang="es-ES" dirty="0" err="1" smtClean="0"/>
              <a:t>with</a:t>
            </a:r>
            <a:r>
              <a:rPr lang="es-ES" dirty="0" smtClean="0"/>
              <a:t> </a:t>
            </a:r>
            <a:r>
              <a:rPr lang="es-ES" dirty="0" err="1" smtClean="0"/>
              <a:t>each</a:t>
            </a:r>
            <a:r>
              <a:rPr lang="es-ES" dirty="0" smtClean="0"/>
              <a:t> </a:t>
            </a:r>
            <a:r>
              <a:rPr lang="es-ES" dirty="0" err="1" smtClean="0"/>
              <a:t>other</a:t>
            </a:r>
            <a:r>
              <a:rPr lang="es-ES" dirty="0" smtClean="0"/>
              <a:t>.</a:t>
            </a:r>
          </a:p>
          <a:p>
            <a:r>
              <a:rPr lang="es-ES" dirty="0" err="1" smtClean="0"/>
              <a:t>Women</a:t>
            </a:r>
            <a:r>
              <a:rPr lang="es-ES" dirty="0" smtClean="0"/>
              <a:t> </a:t>
            </a:r>
            <a:r>
              <a:rPr lang="es-ES" dirty="0" err="1" smtClean="0"/>
              <a:t>should</a:t>
            </a:r>
            <a:r>
              <a:rPr lang="es-ES" dirty="0" smtClean="0"/>
              <a:t> </a:t>
            </a:r>
            <a:r>
              <a:rPr lang="es-ES" dirty="0" err="1" smtClean="0"/>
              <a:t>not</a:t>
            </a:r>
            <a:r>
              <a:rPr lang="es-ES" dirty="0" smtClean="0"/>
              <a:t> </a:t>
            </a:r>
            <a:r>
              <a:rPr lang="es-ES" dirty="0" err="1" smtClean="0"/>
              <a:t>be</a:t>
            </a:r>
            <a:r>
              <a:rPr lang="es-ES" dirty="0" smtClean="0"/>
              <a:t> “</a:t>
            </a:r>
            <a:r>
              <a:rPr lang="es-ES" dirty="0" err="1" smtClean="0"/>
              <a:t>bossy</a:t>
            </a:r>
            <a:r>
              <a:rPr lang="es-ES" dirty="0" smtClean="0"/>
              <a:t>.”</a:t>
            </a:r>
          </a:p>
          <a:p>
            <a:r>
              <a:rPr lang="es-ES" dirty="0" err="1" smtClean="0"/>
              <a:t>Guys</a:t>
            </a:r>
            <a:r>
              <a:rPr lang="es-ES" dirty="0" smtClean="0"/>
              <a:t> </a:t>
            </a:r>
            <a:r>
              <a:rPr lang="es-ES" dirty="0" err="1" smtClean="0"/>
              <a:t>should</a:t>
            </a:r>
            <a:r>
              <a:rPr lang="es-ES" dirty="0" smtClean="0"/>
              <a:t> </a:t>
            </a:r>
            <a:r>
              <a:rPr lang="es-ES" dirty="0" err="1" smtClean="0"/>
              <a:t>ask</a:t>
            </a:r>
            <a:r>
              <a:rPr lang="es-ES" dirty="0" smtClean="0"/>
              <a:t> </a:t>
            </a:r>
            <a:r>
              <a:rPr lang="es-ES" dirty="0" err="1" smtClean="0"/>
              <a:t>girls</a:t>
            </a:r>
            <a:r>
              <a:rPr lang="es-ES" dirty="0" smtClean="0"/>
              <a:t> </a:t>
            </a:r>
            <a:r>
              <a:rPr lang="es-ES" dirty="0" err="1" smtClean="0"/>
              <a:t>out</a:t>
            </a:r>
            <a:r>
              <a:rPr lang="es-ES" dirty="0" smtClean="0"/>
              <a:t> and </a:t>
            </a:r>
            <a:r>
              <a:rPr lang="es-ES" dirty="0" err="1" smtClean="0"/>
              <a:t>pay</a:t>
            </a:r>
            <a:r>
              <a:rPr lang="es-ES" dirty="0" smtClean="0"/>
              <a:t> </a:t>
            </a:r>
            <a:r>
              <a:rPr lang="es-ES" dirty="0" err="1" smtClean="0"/>
              <a:t>for</a:t>
            </a:r>
            <a:r>
              <a:rPr lang="es-ES" dirty="0" smtClean="0"/>
              <a:t> </a:t>
            </a:r>
            <a:r>
              <a:rPr lang="es-ES" dirty="0" err="1" smtClean="0"/>
              <a:t>the</a:t>
            </a:r>
            <a:r>
              <a:rPr lang="es-ES" dirty="0" smtClean="0"/>
              <a:t> dates.</a:t>
            </a:r>
          </a:p>
          <a:p>
            <a:r>
              <a:rPr lang="es-ES" dirty="0" err="1" smtClean="0"/>
              <a:t>Girls</a:t>
            </a:r>
            <a:r>
              <a:rPr lang="es-ES" dirty="0" smtClean="0"/>
              <a:t> are </a:t>
            </a:r>
            <a:r>
              <a:rPr lang="es-ES" dirty="0" err="1" smtClean="0"/>
              <a:t>not</a:t>
            </a:r>
            <a:r>
              <a:rPr lang="es-ES" dirty="0" smtClean="0"/>
              <a:t> as </a:t>
            </a:r>
            <a:r>
              <a:rPr lang="es-ES" dirty="0" err="1" smtClean="0"/>
              <a:t>smart</a:t>
            </a:r>
            <a:r>
              <a:rPr lang="es-ES" dirty="0" smtClean="0"/>
              <a:t> at </a:t>
            </a:r>
            <a:r>
              <a:rPr lang="es-ES" dirty="0" err="1" smtClean="0"/>
              <a:t>math</a:t>
            </a:r>
            <a:r>
              <a:rPr lang="es-ES" dirty="0" smtClean="0"/>
              <a:t> </a:t>
            </a:r>
            <a:r>
              <a:rPr lang="es-ES" dirty="0" err="1" smtClean="0"/>
              <a:t>or</a:t>
            </a:r>
            <a:r>
              <a:rPr lang="es-ES" dirty="0" smtClean="0"/>
              <a:t> </a:t>
            </a:r>
            <a:r>
              <a:rPr lang="es-ES" dirty="0" err="1" smtClean="0"/>
              <a:t>science</a:t>
            </a:r>
            <a:r>
              <a:rPr lang="es-ES" dirty="0" smtClean="0"/>
              <a:t>.</a:t>
            </a:r>
          </a:p>
          <a:p>
            <a:endParaRPr lang="es-ES" dirty="0" smtClean="0"/>
          </a:p>
        </p:txBody>
      </p:sp>
    </p:spTree>
    <p:extLst>
      <p:ext uri="{BB962C8B-B14F-4D97-AF65-F5344CB8AC3E}">
        <p14:creationId xmlns:p14="http://schemas.microsoft.com/office/powerpoint/2010/main" val="98253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19536" y="1340768"/>
            <a:ext cx="8229600" cy="990600"/>
          </a:xfrm>
        </p:spPr>
        <p:txBody>
          <a:bodyPr/>
          <a:lstStyle/>
          <a:p>
            <a:pPr algn="ctr"/>
            <a:r>
              <a:rPr lang="es-ES" dirty="0" err="1" smtClean="0"/>
              <a:t>What</a:t>
            </a:r>
            <a:r>
              <a:rPr lang="es-ES" dirty="0" smtClean="0"/>
              <a:t> </a:t>
            </a:r>
            <a:r>
              <a:rPr lang="es-ES" dirty="0" err="1" smtClean="0"/>
              <a:t>is</a:t>
            </a:r>
            <a:r>
              <a:rPr lang="es-ES" dirty="0" smtClean="0"/>
              <a:t> </a:t>
            </a:r>
            <a:r>
              <a:rPr lang="es-ES" dirty="0" err="1" smtClean="0"/>
              <a:t>feminism</a:t>
            </a:r>
            <a:r>
              <a:rPr lang="es-ES" dirty="0" smtClean="0"/>
              <a:t>??</a:t>
            </a:r>
            <a:endParaRPr lang="es-ES" dirty="0"/>
          </a:p>
        </p:txBody>
      </p:sp>
      <p:sp>
        <p:nvSpPr>
          <p:cNvPr id="4" name="1 Título"/>
          <p:cNvSpPr txBox="1">
            <a:spLocks/>
          </p:cNvSpPr>
          <p:nvPr/>
        </p:nvSpPr>
        <p:spPr>
          <a:xfrm>
            <a:off x="1991544" y="3789040"/>
            <a:ext cx="8229600" cy="990600"/>
          </a:xfrm>
          <a:prstGeom prst="rect">
            <a:avLst/>
          </a:prstGeom>
        </p:spPr>
        <p:txBody>
          <a:bodyPr vert="horz" anchor="b" anchorCtr="0">
            <a:normAutofit/>
          </a:bodyPr>
          <a:lstStyle/>
          <a:p>
            <a:pPr algn="ctr" defTabSz="914400">
              <a:spcBef>
                <a:spcPct val="0"/>
              </a:spcBef>
              <a:defRPr/>
            </a:pPr>
            <a:r>
              <a:rPr lang="es-ES" sz="3200" dirty="0">
                <a:latin typeface="+mj-lt"/>
                <a:ea typeface="+mj-ea"/>
                <a:cs typeface="+mj-cs"/>
              </a:rPr>
              <a:t>Do </a:t>
            </a:r>
            <a:r>
              <a:rPr lang="es-ES" sz="3200" dirty="0" err="1">
                <a:latin typeface="+mj-lt"/>
                <a:ea typeface="+mj-ea"/>
                <a:cs typeface="+mj-cs"/>
              </a:rPr>
              <a:t>you</a:t>
            </a:r>
            <a:r>
              <a:rPr lang="es-ES" sz="3200" dirty="0">
                <a:latin typeface="+mj-lt"/>
                <a:ea typeface="+mj-ea"/>
                <a:cs typeface="+mj-cs"/>
              </a:rPr>
              <a:t> </a:t>
            </a:r>
            <a:r>
              <a:rPr lang="es-ES" sz="3200" dirty="0" err="1">
                <a:latin typeface="+mj-lt"/>
                <a:ea typeface="+mj-ea"/>
                <a:cs typeface="+mj-cs"/>
              </a:rPr>
              <a:t>consider</a:t>
            </a:r>
            <a:r>
              <a:rPr lang="es-ES" sz="3200" dirty="0">
                <a:latin typeface="+mj-lt"/>
                <a:ea typeface="+mj-ea"/>
                <a:cs typeface="+mj-cs"/>
              </a:rPr>
              <a:t> </a:t>
            </a:r>
            <a:r>
              <a:rPr lang="es-ES" sz="3200" dirty="0" err="1">
                <a:latin typeface="+mj-lt"/>
                <a:ea typeface="+mj-ea"/>
                <a:cs typeface="+mj-cs"/>
              </a:rPr>
              <a:t>yourself</a:t>
            </a:r>
            <a:r>
              <a:rPr lang="es-ES" sz="3200" dirty="0">
                <a:latin typeface="+mj-lt"/>
                <a:ea typeface="+mj-ea"/>
                <a:cs typeface="+mj-cs"/>
              </a:rPr>
              <a:t> a </a:t>
            </a:r>
            <a:r>
              <a:rPr lang="es-ES" sz="3200" dirty="0" err="1">
                <a:latin typeface="+mj-lt"/>
                <a:ea typeface="+mj-ea"/>
                <a:cs typeface="+mj-cs"/>
              </a:rPr>
              <a:t>feminist</a:t>
            </a:r>
            <a:r>
              <a:rPr lang="es-ES" sz="3200" dirty="0">
                <a:latin typeface="+mj-lt"/>
                <a:ea typeface="+mj-ea"/>
                <a:cs typeface="+mj-cs"/>
              </a:rPr>
              <a:t>?</a:t>
            </a:r>
          </a:p>
        </p:txBody>
      </p:sp>
    </p:spTree>
    <p:extLst>
      <p:ext uri="{BB962C8B-B14F-4D97-AF65-F5344CB8AC3E}">
        <p14:creationId xmlns:p14="http://schemas.microsoft.com/office/powerpoint/2010/main" val="405802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Education</a:t>
            </a:r>
            <a:endParaRPr lang="en-US" dirty="0"/>
          </a:p>
        </p:txBody>
      </p:sp>
      <p:sp>
        <p:nvSpPr>
          <p:cNvPr id="3" name="Content Placeholder 2"/>
          <p:cNvSpPr>
            <a:spLocks noGrp="1"/>
          </p:cNvSpPr>
          <p:nvPr>
            <p:ph idx="1"/>
          </p:nvPr>
        </p:nvSpPr>
        <p:spPr>
          <a:xfrm>
            <a:off x="677334" y="1611313"/>
            <a:ext cx="8596668" cy="4354230"/>
          </a:xfrm>
        </p:spPr>
        <p:txBody>
          <a:bodyPr/>
          <a:lstStyle/>
          <a:p>
            <a:r>
              <a:rPr lang="en-US" dirty="0" smtClean="0"/>
              <a:t>Education is not always equally available for girls and boys. </a:t>
            </a:r>
          </a:p>
          <a:p>
            <a:r>
              <a:rPr lang="en-US" dirty="0" smtClean="0"/>
              <a:t>According to the </a:t>
            </a:r>
            <a:r>
              <a:rPr lang="en-US" dirty="0" err="1" smtClean="0"/>
              <a:t>Millenium</a:t>
            </a:r>
            <a:r>
              <a:rPr lang="en-US" dirty="0" smtClean="0"/>
              <a:t> Goals, there has been an achievement of equality in primary education between girls and boys, but not further</a:t>
            </a:r>
          </a:p>
          <a:p>
            <a:r>
              <a:rPr lang="en-US" dirty="0" smtClean="0"/>
              <a:t>There are many countries in which education for girls is not considered as important.</a:t>
            </a:r>
          </a:p>
          <a:p>
            <a:r>
              <a:rPr lang="en-US" dirty="0" smtClean="0"/>
              <a:t>There are many organizations that work to make it more likely for girls to stay in school</a:t>
            </a:r>
          </a:p>
          <a:p>
            <a:pPr lvl="1"/>
            <a:r>
              <a:rPr lang="en-US" dirty="0" smtClean="0"/>
              <a:t>UNICEF helped </a:t>
            </a:r>
            <a:r>
              <a:rPr lang="en-US" dirty="0" err="1" smtClean="0"/>
              <a:t>introducea</a:t>
            </a:r>
            <a:r>
              <a:rPr lang="en-US" dirty="0" smtClean="0"/>
              <a:t> </a:t>
            </a:r>
            <a:r>
              <a:rPr lang="en-US" dirty="0"/>
              <a:t>girls’ re-entry policy in South Africa and Zambia that allows girls to return to school following childbirth</a:t>
            </a:r>
            <a:r>
              <a:rPr lang="en-US" dirty="0" smtClean="0"/>
              <a:t>.</a:t>
            </a:r>
          </a:p>
          <a:p>
            <a:pPr lvl="1"/>
            <a:r>
              <a:rPr lang="en-US" dirty="0" smtClean="0"/>
              <a:t>United Nations Girls’ Education Initiative (UNGEI)—in Chad, there is a project called the Female Education Promotion Project that targets girls and women. It supports the training of teachers, audio-visual programs and theatre that is pro-girls’ education, and helps mothers learn by </a:t>
            </a:r>
            <a:r>
              <a:rPr lang="en-US" dirty="0" err="1" smtClean="0"/>
              <a:t>arraging</a:t>
            </a:r>
            <a:r>
              <a:rPr lang="en-US" dirty="0" smtClean="0"/>
              <a:t> daycare for children between 3 and 5 years old. </a:t>
            </a:r>
          </a:p>
          <a:p>
            <a:pPr lvl="1"/>
            <a:endParaRPr lang="en-US" dirty="0"/>
          </a:p>
        </p:txBody>
      </p:sp>
      <p:pic>
        <p:nvPicPr>
          <p:cNvPr id="1026" name="Picture 2" descr="PROMOTE GENDER EQUALITY AND EMPOWER WO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002" y="387494"/>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ungei.org/images/Ethiopia_Girls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0048" y="302925"/>
            <a:ext cx="3023571" cy="1227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86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for Adults</a:t>
            </a:r>
            <a:endParaRPr lang="en-US" dirty="0"/>
          </a:p>
        </p:txBody>
      </p:sp>
      <p:sp>
        <p:nvSpPr>
          <p:cNvPr id="3" name="Content Placeholder 2"/>
          <p:cNvSpPr>
            <a:spLocks noGrp="1"/>
          </p:cNvSpPr>
          <p:nvPr>
            <p:ph idx="1"/>
          </p:nvPr>
        </p:nvSpPr>
        <p:spPr>
          <a:xfrm>
            <a:off x="677334" y="1704109"/>
            <a:ext cx="8596668" cy="4337253"/>
          </a:xfrm>
        </p:spPr>
        <p:txBody>
          <a:bodyPr/>
          <a:lstStyle/>
          <a:p>
            <a:r>
              <a:rPr lang="en-US" dirty="0" smtClean="0"/>
              <a:t>Just as girls need to be educated—taught to read, to write, to think….so do older women</a:t>
            </a:r>
          </a:p>
          <a:p>
            <a:r>
              <a:rPr lang="en-US" dirty="0" smtClean="0"/>
              <a:t>Even women who are literate need to be taught to be leaders.</a:t>
            </a:r>
          </a:p>
          <a:p>
            <a:r>
              <a:rPr lang="en-US" dirty="0" smtClean="0"/>
              <a:t>In Haiti, the UN mission MINUSTAH organized workshops to advance the level of women’s participation in leadership positions</a:t>
            </a:r>
          </a:p>
          <a:p>
            <a:r>
              <a:rPr lang="en-US" dirty="0" smtClean="0"/>
              <a:t>Help women build confidence and learn how important their participation is.</a:t>
            </a:r>
          </a:p>
          <a:p>
            <a:endParaRPr lang="en-US" dirty="0" smtClean="0"/>
          </a:p>
          <a:p>
            <a:pPr marL="0" indent="0">
              <a:buNone/>
            </a:pPr>
            <a:endParaRPr lang="en-US" dirty="0"/>
          </a:p>
        </p:txBody>
      </p:sp>
      <p:pic>
        <p:nvPicPr>
          <p:cNvPr id="2050" name="Picture 2" descr="http://arabstates.undp.org/content/dam/rbas/img/Women%20empowerment/women%20lebanon.jpg/_jcr_content/renditions/cq5dam.thumbnail.540.3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992" y="4093032"/>
            <a:ext cx="3360358" cy="252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53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Policies</a:t>
            </a:r>
            <a:br>
              <a:rPr lang="en-US" dirty="0" smtClean="0"/>
            </a:br>
            <a:r>
              <a:rPr lang="en-US" dirty="0" smtClean="0"/>
              <a:t>http</a:t>
            </a:r>
            <a:r>
              <a:rPr lang="en-US" dirty="0"/>
              <a:t>://www.bbc.com/news/world-30047618</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Quotas—a certain number of women must be included</a:t>
            </a:r>
          </a:p>
          <a:p>
            <a:r>
              <a:rPr lang="en-US" dirty="0" smtClean="0"/>
              <a:t>Can be a quota for a candidate list—minimum percentage must be women. </a:t>
            </a:r>
          </a:p>
          <a:p>
            <a:pPr lvl="1"/>
            <a:r>
              <a:rPr lang="en-US" dirty="0" smtClean="0"/>
              <a:t>Uruguay requires</a:t>
            </a:r>
            <a:r>
              <a:rPr lang="en-US" dirty="0"/>
              <a:t> political parties to include women on their electoral lists at all </a:t>
            </a:r>
            <a:r>
              <a:rPr lang="en-US" dirty="0" smtClean="0"/>
              <a:t>levels--as </a:t>
            </a:r>
            <a:r>
              <a:rPr lang="en-US" dirty="0"/>
              <a:t>primary candidates and alternates, as candidates for both chambers of the country's legislature, departmental assemblies, local assemblies, mayoral posts, election boards and within all political parties' internal leadership.</a:t>
            </a:r>
            <a:endParaRPr lang="en-US" dirty="0" smtClean="0"/>
          </a:p>
          <a:p>
            <a:r>
              <a:rPr lang="en-US" dirty="0" smtClean="0"/>
              <a:t>Reserved seats among representatives—certain number must be women</a:t>
            </a:r>
          </a:p>
          <a:p>
            <a:pPr lvl="1"/>
            <a:r>
              <a:rPr lang="en-US" dirty="0"/>
              <a:t>In Uganda 56 seats, one for each district, are reserved for women.</a:t>
            </a:r>
          </a:p>
          <a:p>
            <a:pPr lvl="1"/>
            <a:r>
              <a:rPr lang="en-US" dirty="0"/>
              <a:t>In Rwanda, 30% of the seats are for women (written in the constitution</a:t>
            </a:r>
            <a:r>
              <a:rPr lang="en-US" dirty="0" smtClean="0"/>
              <a:t>)</a:t>
            </a:r>
          </a:p>
          <a:p>
            <a:r>
              <a:rPr lang="en-US" dirty="0" smtClean="0"/>
              <a:t>Voluntary Party Quotas—not enforced by laws, but parties commit to having a quota for women. </a:t>
            </a:r>
          </a:p>
          <a:p>
            <a:r>
              <a:rPr lang="en-US" dirty="0" smtClean="0"/>
              <a:t>Quotas are aimed at making sure that women constitute at </a:t>
            </a:r>
            <a:r>
              <a:rPr lang="en-US" i="1" dirty="0" smtClean="0"/>
              <a:t>least </a:t>
            </a:r>
            <a:r>
              <a:rPr lang="en-US" dirty="0" smtClean="0"/>
              <a:t>a “critical minority--30-40%</a:t>
            </a:r>
          </a:p>
          <a:p>
            <a:pPr lvl="1"/>
            <a:endParaRPr lang="en-US" dirty="0" smtClean="0"/>
          </a:p>
        </p:txBody>
      </p:sp>
    </p:spTree>
    <p:extLst>
      <p:ext uri="{BB962C8B-B14F-4D97-AF65-F5344CB8AC3E}">
        <p14:creationId xmlns:p14="http://schemas.microsoft.com/office/powerpoint/2010/main" val="276899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quotas controversial?</a:t>
            </a:r>
            <a:endParaRPr lang="en-US" dirty="0"/>
          </a:p>
        </p:txBody>
      </p:sp>
      <p:sp>
        <p:nvSpPr>
          <p:cNvPr id="3" name="Content Placeholder 2"/>
          <p:cNvSpPr>
            <a:spLocks noGrp="1"/>
          </p:cNvSpPr>
          <p:nvPr>
            <p:ph idx="1"/>
          </p:nvPr>
        </p:nvSpPr>
        <p:spPr>
          <a:xfrm>
            <a:off x="772732" y="1930400"/>
            <a:ext cx="8707332" cy="4470139"/>
          </a:xfrm>
        </p:spPr>
        <p:txBody>
          <a:bodyPr/>
          <a:lstStyle/>
          <a:p>
            <a:r>
              <a:rPr lang="en-US" dirty="0" smtClean="0"/>
              <a:t>Quotas are a fast way to work towards equality that might otherwise take centuries, but they are not universally loved.</a:t>
            </a:r>
          </a:p>
          <a:p>
            <a:r>
              <a:rPr lang="en-US" dirty="0" smtClean="0"/>
              <a:t>Are quotas equal? Are quotas fair?</a:t>
            </a:r>
          </a:p>
          <a:p>
            <a:r>
              <a:rPr lang="en-US" dirty="0" smtClean="0"/>
              <a:t>Do quotas prevent voters from deciding who is elected?</a:t>
            </a:r>
          </a:p>
          <a:p>
            <a:endParaRPr lang="en-US" dirty="0" smtClean="0"/>
          </a:p>
        </p:txBody>
      </p:sp>
      <p:pic>
        <p:nvPicPr>
          <p:cNvPr id="3078" name="Picture 6" descr="http://upload.wikimedia.org/wikipedia/commons/1/16/Map3.8Government_Participation_by_Women_compress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365" y="3466925"/>
            <a:ext cx="4972503" cy="3109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283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279" y="2780175"/>
            <a:ext cx="8596668" cy="1320800"/>
          </a:xfrm>
        </p:spPr>
        <p:txBody>
          <a:bodyPr/>
          <a:lstStyle/>
          <a:p>
            <a:pPr algn="ctr"/>
            <a:r>
              <a:rPr lang="en-US" dirty="0" smtClean="0"/>
              <a:t>Why are women underrepresented to begin with?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06532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Gender Roles</a:t>
            </a:r>
            <a:endParaRPr lang="en-US" dirty="0"/>
          </a:p>
        </p:txBody>
      </p:sp>
      <p:sp>
        <p:nvSpPr>
          <p:cNvPr id="3" name="Content Placeholder 2"/>
          <p:cNvSpPr>
            <a:spLocks noGrp="1"/>
          </p:cNvSpPr>
          <p:nvPr>
            <p:ph idx="1"/>
          </p:nvPr>
        </p:nvSpPr>
        <p:spPr/>
        <p:txBody>
          <a:bodyPr>
            <a:normAutofit lnSpcReduction="10000"/>
          </a:bodyPr>
          <a:lstStyle/>
          <a:p>
            <a:r>
              <a:rPr lang="en-US" dirty="0" smtClean="0"/>
              <a:t>Gender roles are underneath everything else we have talked about</a:t>
            </a:r>
          </a:p>
          <a:p>
            <a:pPr lvl="1"/>
            <a:r>
              <a:rPr lang="en-US" dirty="0"/>
              <a:t>In the global survey of parliamentarians conducted by the Inter-Parliamentary Union </a:t>
            </a:r>
            <a:r>
              <a:rPr lang="en-US" dirty="0" smtClean="0"/>
              <a:t>in </a:t>
            </a:r>
            <a:r>
              <a:rPr lang="en-US" dirty="0"/>
              <a:t>2008, women parliamentarians </a:t>
            </a:r>
            <a:r>
              <a:rPr lang="en-US" dirty="0" smtClean="0"/>
              <a:t>identified </a:t>
            </a:r>
            <a:r>
              <a:rPr lang="en-US" dirty="0"/>
              <a:t>the following factors as the most </a:t>
            </a:r>
            <a:r>
              <a:rPr lang="en-US" dirty="0" smtClean="0"/>
              <a:t>significant obstacles </a:t>
            </a:r>
            <a:r>
              <a:rPr lang="en-US" dirty="0"/>
              <a:t>in pursuing successful political </a:t>
            </a:r>
            <a:r>
              <a:rPr lang="en-US" dirty="0" smtClean="0"/>
              <a:t>careers</a:t>
            </a:r>
          </a:p>
          <a:p>
            <a:pPr lvl="2"/>
            <a:r>
              <a:rPr lang="en-US" dirty="0"/>
              <a:t>D</a:t>
            </a:r>
            <a:r>
              <a:rPr lang="en-US" dirty="0" smtClean="0"/>
              <a:t>omestic responsibilities </a:t>
            </a:r>
          </a:p>
          <a:p>
            <a:pPr lvl="2"/>
            <a:r>
              <a:rPr lang="en-US" dirty="0" smtClean="0"/>
              <a:t>Prevailing cultural </a:t>
            </a:r>
            <a:r>
              <a:rPr lang="en-US" dirty="0"/>
              <a:t>attitudes regarding the roles of women in </a:t>
            </a:r>
            <a:r>
              <a:rPr lang="en-US" dirty="0" smtClean="0"/>
              <a:t>society</a:t>
            </a:r>
          </a:p>
          <a:p>
            <a:pPr lvl="2"/>
            <a:r>
              <a:rPr lang="en-US" dirty="0"/>
              <a:t>L</a:t>
            </a:r>
            <a:r>
              <a:rPr lang="en-US" dirty="0" smtClean="0"/>
              <a:t>ack </a:t>
            </a:r>
            <a:r>
              <a:rPr lang="en-US" dirty="0"/>
              <a:t>of support from the </a:t>
            </a:r>
            <a:r>
              <a:rPr lang="en-US" dirty="0" smtClean="0"/>
              <a:t>family</a:t>
            </a:r>
          </a:p>
          <a:p>
            <a:pPr lvl="2"/>
            <a:r>
              <a:rPr lang="en-US" dirty="0" smtClean="0"/>
              <a:t>Lack of confidence</a:t>
            </a:r>
          </a:p>
          <a:p>
            <a:pPr lvl="2"/>
            <a:r>
              <a:rPr lang="en-US" dirty="0" smtClean="0"/>
              <a:t>Lack of finances</a:t>
            </a:r>
          </a:p>
          <a:p>
            <a:pPr lvl="2"/>
            <a:r>
              <a:rPr lang="en-US" dirty="0" smtClean="0"/>
              <a:t>Lack of support from political parties</a:t>
            </a:r>
            <a:endParaRPr lang="en-US" dirty="0"/>
          </a:p>
          <a:p>
            <a:pPr lvl="1"/>
            <a:r>
              <a:rPr lang="en-US" dirty="0" smtClean="0"/>
              <a:t>Each and every one of these problems is related to the gender norms and gender roles that women are expected to play and the reactions that different people have to their roles. </a:t>
            </a:r>
            <a:endParaRPr lang="en-US" dirty="0"/>
          </a:p>
        </p:txBody>
      </p:sp>
    </p:spTree>
    <p:extLst>
      <p:ext uri="{BB962C8B-B14F-4D97-AF65-F5344CB8AC3E}">
        <p14:creationId xmlns:p14="http://schemas.microsoft.com/office/powerpoint/2010/main" val="92930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1048</TotalTime>
  <Words>621</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Gender and Resolutions:</vt:lpstr>
      <vt:lpstr>(Some) Unwritten Rules in Society</vt:lpstr>
      <vt:lpstr>What is feminism??</vt:lpstr>
      <vt:lpstr>1. Education</vt:lpstr>
      <vt:lpstr>Education for Adults</vt:lpstr>
      <vt:lpstr>2. Policies http://www.bbc.com/news/world-30047618</vt:lpstr>
      <vt:lpstr>Why are quotas controversial?</vt:lpstr>
      <vt:lpstr>Why are women underrepresented to begin with?</vt:lpstr>
      <vt:lpstr>3. Gender Roles</vt:lpstr>
      <vt:lpstr>Gender Roles</vt:lpstr>
      <vt:lpstr>More Information on Quotas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Resolutions:</dc:title>
  <dc:creator>Elena Ayala-Hurtado</dc:creator>
  <cp:lastModifiedBy>Elena Ayala-Hurtado</cp:lastModifiedBy>
  <cp:revision>19</cp:revision>
  <dcterms:created xsi:type="dcterms:W3CDTF">2014-11-16T19:35:01Z</dcterms:created>
  <dcterms:modified xsi:type="dcterms:W3CDTF">2014-11-19T17:40:06Z</dcterms:modified>
</cp:coreProperties>
</file>